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7" r:id="rId2"/>
    <p:sldId id="337" r:id="rId3"/>
    <p:sldId id="338" r:id="rId4"/>
    <p:sldId id="333" r:id="rId5"/>
    <p:sldId id="301" r:id="rId6"/>
    <p:sldId id="260" r:id="rId7"/>
    <p:sldId id="353" r:id="rId8"/>
    <p:sldId id="300" r:id="rId9"/>
    <p:sldId id="335" r:id="rId10"/>
    <p:sldId id="336" r:id="rId11"/>
    <p:sldId id="313" r:id="rId12"/>
    <p:sldId id="315" r:id="rId13"/>
    <p:sldId id="316" r:id="rId14"/>
    <p:sldId id="340" r:id="rId15"/>
    <p:sldId id="318" r:id="rId16"/>
    <p:sldId id="317" r:id="rId17"/>
    <p:sldId id="319" r:id="rId18"/>
    <p:sldId id="321" r:id="rId19"/>
    <p:sldId id="322" r:id="rId20"/>
    <p:sldId id="323" r:id="rId21"/>
    <p:sldId id="324" r:id="rId22"/>
    <p:sldId id="326" r:id="rId23"/>
    <p:sldId id="327" r:id="rId24"/>
    <p:sldId id="29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D0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42" autoAdjust="0"/>
    <p:restoredTop sz="74930"/>
  </p:normalViewPr>
  <p:slideViewPr>
    <p:cSldViewPr snapToGrid="0" snapToObjects="1">
      <p:cViewPr varScale="1">
        <p:scale>
          <a:sx n="86" d="100"/>
          <a:sy n="86" d="100"/>
        </p:scale>
        <p:origin x="114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78F27-28BF-F249-9DED-2803A9154E59}" type="datetimeFigureOut">
              <a:rPr kumimoji="1" lang="zh-CN" altLang="en-US" smtClean="0"/>
              <a:t>2022/3/31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9C367-222A-DA47-879C-AB972B245737}" type="slidenum">
              <a:rPr kumimoji="1" lang="zh-CN" altLang="en-US" smtClean="0"/>
              <a:t>‹#›</a:t>
            </a:fld>
            <a:endParaRPr kumimoji="1" lang="zh-CN" altLang="en-US"/>
          </a:p>
        </p:txBody>
      </p:sp>
    </p:spTree>
    <p:extLst>
      <p:ext uri="{BB962C8B-B14F-4D97-AF65-F5344CB8AC3E}">
        <p14:creationId xmlns:p14="http://schemas.microsoft.com/office/powerpoint/2010/main" val="1498214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Hi everyone. Thank you for attending my presentation. I am </a:t>
            </a:r>
            <a:r>
              <a:rPr lang="en-US" sz="1200" b="0" i="0" u="none" strike="noStrike" kern="1200" dirty="0" err="1">
                <a:solidFill>
                  <a:schemeClr val="tx1"/>
                </a:solidFill>
                <a:effectLst/>
                <a:latin typeface="+mn-lt"/>
                <a:ea typeface="+mn-ea"/>
                <a:cs typeface="+mn-cs"/>
              </a:rPr>
              <a:t>Ke</a:t>
            </a:r>
            <a:r>
              <a:rPr lang="en-US" sz="1200" b="0" i="0" u="none" strike="noStrike" kern="1200" dirty="0">
                <a:solidFill>
                  <a:schemeClr val="tx1"/>
                </a:solidFill>
                <a:effectLst/>
                <a:latin typeface="+mn-lt"/>
                <a:ea typeface="+mn-ea"/>
                <a:cs typeface="+mn-cs"/>
              </a:rPr>
              <a:t>, a 3rd year Ph.D. student from UCSD advised by Prof. </a:t>
            </a:r>
            <a:r>
              <a:rPr lang="en-US" sz="1200" b="0" i="0" u="none" strike="noStrike" kern="1200" dirty="0" err="1">
                <a:solidFill>
                  <a:schemeClr val="tx1"/>
                </a:solidFill>
                <a:effectLst/>
                <a:latin typeface="+mn-lt"/>
                <a:ea typeface="+mn-ea"/>
                <a:cs typeface="+mn-cs"/>
              </a:rPr>
              <a:t>Xinyu</a:t>
            </a:r>
            <a:r>
              <a:rPr lang="en-US" sz="1200" b="0" i="0" u="none" strike="noStrike" kern="1200" dirty="0">
                <a:solidFill>
                  <a:schemeClr val="tx1"/>
                </a:solidFill>
                <a:effectLst/>
                <a:latin typeface="+mn-lt"/>
                <a:ea typeface="+mn-ea"/>
                <a:cs typeface="+mn-cs"/>
              </a:rPr>
              <a:t> Zhang. Today, I will present our work ``</a:t>
            </a:r>
            <a:r>
              <a:rPr lang="en-US" sz="1200" b="0" i="0" u="none" strike="noStrike" kern="1200" dirty="0" err="1">
                <a:solidFill>
                  <a:schemeClr val="tx1"/>
                </a:solidFill>
                <a:effectLst/>
                <a:latin typeface="+mn-lt"/>
                <a:ea typeface="+mn-ea"/>
                <a:cs typeface="+mn-cs"/>
              </a:rPr>
              <a:t>UltraSE</a:t>
            </a:r>
            <a:r>
              <a:rPr lang="en-US" sz="1200" b="0" i="0" u="none" strike="noStrike" kern="1200" dirty="0">
                <a:solidFill>
                  <a:schemeClr val="tx1"/>
                </a:solidFill>
                <a:effectLst/>
                <a:latin typeface="+mn-lt"/>
                <a:ea typeface="+mn-ea"/>
                <a:cs typeface="+mn-cs"/>
              </a:rPr>
              <a:t>: Single-Channel Speech Enhancement Using Ultrasound’’.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a:t>
            </a:fld>
            <a:endParaRPr kumimoji="1" lang="zh-CN" altLang="en-US"/>
          </a:p>
        </p:txBody>
      </p:sp>
    </p:spTree>
    <p:extLst>
      <p:ext uri="{BB962C8B-B14F-4D97-AF65-F5344CB8AC3E}">
        <p14:creationId xmlns:p14="http://schemas.microsoft.com/office/powerpoint/2010/main" val="2392127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select the multi-tone continuous wave as our transmitted signals and use doppler shift as the feature in our work because we want to achieve high time-frequency resolution for articulatory gesture sensing.</a:t>
            </a:r>
            <a:endParaRPr lang="en-US" b="0" dirty="0">
              <a:effectLst/>
            </a:endParaRPr>
          </a:p>
          <a:p>
            <a:pPr rtl="0"/>
            <a:r>
              <a:rPr lang="en-US" sz="1200" b="0" i="0" u="none" strike="noStrike" kern="1200" dirty="0">
                <a:solidFill>
                  <a:schemeClr val="tx1"/>
                </a:solidFill>
                <a:effectLst/>
                <a:latin typeface="+mn-lt"/>
                <a:ea typeface="+mn-ea"/>
                <a:cs typeface="+mn-cs"/>
              </a:rPr>
              <a:t>In contrast, although FMCW or OFDM modulated transmitted signals can capture the channel impulse response or range doppler to characterize the mouth absolute distance information, they can not clearly capture the detailed articulatory gestures Doppler shift because of their low sampling rate. Besides, the distance information is not that important because we mainly consider the handhold scenario where the distance between the smartphone and microphone is relatively stable.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10</a:t>
            </a:fld>
            <a:endParaRPr kumimoji="1" lang="zh-CN" altLang="en-US"/>
          </a:p>
        </p:txBody>
      </p:sp>
    </p:spTree>
    <p:extLst>
      <p:ext uri="{BB962C8B-B14F-4D97-AF65-F5344CB8AC3E}">
        <p14:creationId xmlns:p14="http://schemas.microsoft.com/office/powerpoint/2010/main" val="2701443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receiving the sound signals, we extract the time-frequency domain speech spectrogram for audible sound and time-frequency domain ultrasound Doppler spectrogram for inaudible sound separately. </a:t>
            </a:r>
          </a:p>
          <a:p>
            <a:pPr rtl="0"/>
            <a:endParaRPr lang="en-US" sz="1200" b="0" i="0" u="none" strike="noStrike" kern="1200" dirty="0">
              <a:solidFill>
                <a:schemeClr val="tx1"/>
              </a:solidFill>
              <a:effectLst/>
              <a:latin typeface="+mn-lt"/>
              <a:ea typeface="+mn-ea"/>
              <a:cs typeface="+mn-cs"/>
            </a:endParaRPr>
          </a:p>
          <a:p>
            <a:pPr rtl="0"/>
            <a:r>
              <a:rPr lang="en-US" b="0" dirty="0">
                <a:effectLst/>
              </a:rPr>
              <a:t>Although these two modalities have different </a:t>
            </a:r>
            <a:r>
              <a:rPr lang="en-US" sz="1200" b="0" i="0" u="none" strike="noStrike" kern="1200" dirty="0">
                <a:solidFill>
                  <a:schemeClr val="tx1"/>
                </a:solidFill>
                <a:effectLst/>
                <a:latin typeface="+mn-lt"/>
                <a:ea typeface="+mn-ea"/>
                <a:cs typeface="+mn-cs"/>
              </a:rPr>
              <a:t>frequency band, we also find two mutual interference exists between speech and ultrasound which causes ambiguity of Doppler features. First, as you can see, the speech harmonics may interfere the Doppler features due to non-linearity of microphone hardware. Fortunately, we mitigate the harmonics by directly reducing the volume since the second-order term, say the harmonics’ amplitude decreases faster than the first-order term, say the doppler amplitude. Second, some phonemes may blow air flow into the microphone which generates high-volume noise, which corrupts the ultrasound Doppler spectrogram. We harness them as part of our features to characterize the period of specific phonemes.</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11</a:t>
            </a:fld>
            <a:endParaRPr kumimoji="1" lang="zh-CN" altLang="en-US"/>
          </a:p>
        </p:txBody>
      </p:sp>
    </p:spTree>
    <p:extLst>
      <p:ext uri="{BB962C8B-B14F-4D97-AF65-F5344CB8AC3E}">
        <p14:creationId xmlns:p14="http://schemas.microsoft.com/office/powerpoint/2010/main" val="3588423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we introduce our neural network design for </a:t>
            </a:r>
            <a:r>
              <a:rPr lang="en-US" sz="1200" b="0" i="0" u="none" strike="noStrike" kern="1200" dirty="0" err="1">
                <a:solidFill>
                  <a:schemeClr val="tx1"/>
                </a:solidFill>
                <a:effectLst/>
                <a:latin typeface="+mn-lt"/>
                <a:ea typeface="+mn-ea"/>
                <a:cs typeface="+mn-cs"/>
              </a:rPr>
              <a:t>UltraSE</a:t>
            </a:r>
            <a:r>
              <a:rPr lang="en-US" sz="1200" b="0" i="0" u="none" strike="noStrike" kern="1200" dirty="0">
                <a:solidFill>
                  <a:schemeClr val="tx1"/>
                </a:solidFill>
                <a:effectLst/>
                <a:latin typeface="+mn-lt"/>
                <a:ea typeface="+mn-ea"/>
                <a:cs typeface="+mn-cs"/>
              </a:rPr>
              <a:t>. We integrate the ultrasonic sensing information into the state-of-the-art speech enhancement DNN design. Our design mainly has two parts, time-frequency domain multi-modal amplitude network and time-domain phase network.</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12</a:t>
            </a:fld>
            <a:endParaRPr kumimoji="1" lang="zh-CN" altLang="en-US"/>
          </a:p>
        </p:txBody>
      </p:sp>
    </p:spTree>
    <p:extLst>
      <p:ext uri="{BB962C8B-B14F-4D97-AF65-F5344CB8AC3E}">
        <p14:creationId xmlns:p14="http://schemas.microsoft.com/office/powerpoint/2010/main" val="1931886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existing speech enhancement DNN methods have shown that using the amplitude of the time-frequency spectrogram can achieve better speech enhancement performance than using the phase.</a:t>
            </a:r>
            <a:endParaRPr lang="en-US" b="0" dirty="0">
              <a:effectLst/>
            </a:endParaRPr>
          </a:p>
          <a:p>
            <a:pPr rtl="0"/>
            <a:r>
              <a:rPr lang="en-US" sz="1200" b="0" i="0" u="none" strike="noStrike" kern="1200" dirty="0">
                <a:solidFill>
                  <a:schemeClr val="tx1"/>
                </a:solidFill>
                <a:effectLst/>
                <a:latin typeface="+mn-lt"/>
                <a:ea typeface="+mn-ea"/>
                <a:cs typeface="+mn-cs"/>
              </a:rPr>
              <a:t>Thus, we add a time-frequency ultrasound branch in the state-of-the-art amplitude-based speech enhancement deep neural network, use the self-attention mechanism to fuse it with the original sound to generate an amplitude mask of targeted user, and finally generate the amplitude enhanced T-F spectrogram.</a:t>
            </a:r>
            <a:endParaRPr lang="en-US" b="0" dirty="0">
              <a:effectLst/>
            </a:endParaRPr>
          </a:p>
          <a:p>
            <a:pPr rtl="0"/>
            <a:r>
              <a:rPr lang="en-US" sz="1200" b="0" i="0" u="none" strike="noStrike" kern="1200" dirty="0">
                <a:solidFill>
                  <a:schemeClr val="tx1"/>
                </a:solidFill>
                <a:effectLst/>
                <a:latin typeface="+mn-lt"/>
                <a:ea typeface="+mn-ea"/>
                <a:cs typeface="+mn-cs"/>
              </a:rPr>
              <a:t>However, the key problem here is whether this fusion has fully utilized the ultrasound sensing information? And how can we force the multimodal fusion network to “understand” such multi-modal correlation?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13</a:t>
            </a:fld>
            <a:endParaRPr kumimoji="1" lang="zh-CN" altLang="en-US"/>
          </a:p>
        </p:txBody>
      </p:sp>
    </p:spTree>
    <p:extLst>
      <p:ext uri="{BB962C8B-B14F-4D97-AF65-F5344CB8AC3E}">
        <p14:creationId xmlns:p14="http://schemas.microsoft.com/office/powerpoint/2010/main" val="3484268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a discriminator network design to see whether the ultrasound </a:t>
            </a:r>
            <a:r>
              <a:rPr lang="en-US" sz="1200" b="0" i="0" u="none" strike="noStrike" kern="1200" dirty="0">
                <a:solidFill>
                  <a:schemeClr val="tx1"/>
                </a:solidFill>
                <a:effectLst/>
                <a:latin typeface="+mn-lt"/>
                <a:ea typeface="+mn-ea"/>
                <a:cs typeface="+mn-cs"/>
              </a:rPr>
              <a:t>corresponds to the speech. As you can see, if the input of discriminator are clean speech and ultrasound feature, it will find that these two are in a pair because they characterizes the same targeted user’s articulatory gestures.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when it comes with a noisy speech and ultrasound, it will find that the audible speech is too noisy so that it is not paired with the ultrasound.</a:t>
            </a: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14</a:t>
            </a:fld>
            <a:endParaRPr kumimoji="1" lang="zh-CN" altLang="en-US"/>
          </a:p>
        </p:txBody>
      </p:sp>
    </p:spTree>
    <p:extLst>
      <p:ext uri="{BB962C8B-B14F-4D97-AF65-F5344CB8AC3E}">
        <p14:creationId xmlns:p14="http://schemas.microsoft.com/office/powerpoint/2010/main" val="23045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this discriminator, we propose to use the triplet loss. We are trying to force the ultrasound be close to the clean speech while being away from the noisy speech.</a:t>
            </a:r>
          </a:p>
          <a:p>
            <a:pPr rtl="0"/>
            <a:r>
              <a:rPr lang="en-US" sz="1200" b="0" i="0" u="none" strike="noStrike" kern="1200" dirty="0">
                <a:solidFill>
                  <a:schemeClr val="tx1"/>
                </a:solidFill>
                <a:effectLst/>
                <a:latin typeface="+mn-lt"/>
                <a:ea typeface="+mn-ea"/>
                <a:cs typeface="+mn-cs"/>
              </a:rPr>
              <a:t>As you can see, after training, the blue and green balls represent to real pair are closer while the blue and red ball representing to fake pair are far away.</a:t>
            </a:r>
          </a:p>
          <a:p>
            <a:pPr rtl="0"/>
            <a:r>
              <a:rPr lang="en-US" sz="1200" b="0" i="0" u="none" strike="noStrike" kern="1200" dirty="0">
                <a:solidFill>
                  <a:schemeClr val="tx1"/>
                </a:solidFill>
                <a:effectLst/>
                <a:latin typeface="+mn-lt"/>
                <a:ea typeface="+mn-ea"/>
                <a:cs typeface="+mn-cs"/>
              </a:rPr>
              <a:t>Here, we visualizes the distance of real pair and fake pair as red and blue.</a:t>
            </a:r>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15</a:t>
            </a:fld>
            <a:endParaRPr kumimoji="1" lang="zh-CN" altLang="en-US"/>
          </a:p>
        </p:txBody>
      </p:sp>
    </p:spTree>
    <p:extLst>
      <p:ext uri="{BB962C8B-B14F-4D97-AF65-F5344CB8AC3E}">
        <p14:creationId xmlns:p14="http://schemas.microsoft.com/office/powerpoint/2010/main" val="1981836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And then, we introduce our </a:t>
            </a:r>
            <a:r>
              <a:rPr lang="en-US" sz="1200" b="0" i="0" u="none" strike="noStrike" kern="1200" dirty="0" err="1">
                <a:solidFill>
                  <a:schemeClr val="tx1"/>
                </a:solidFill>
                <a:effectLst/>
                <a:latin typeface="+mn-lt"/>
                <a:ea typeface="+mn-ea"/>
                <a:cs typeface="+mn-cs"/>
              </a:rPr>
              <a:t>cGAN</a:t>
            </a:r>
            <a:r>
              <a:rPr lang="en-US" sz="1200" b="0" i="0" u="none" strike="noStrike" kern="1200" dirty="0">
                <a:solidFill>
                  <a:schemeClr val="tx1"/>
                </a:solidFill>
                <a:effectLst/>
                <a:latin typeface="+mn-lt"/>
                <a:ea typeface="+mn-ea"/>
                <a:cs typeface="+mn-cs"/>
              </a:rPr>
              <a:t>-based cross-modal training. Our previously introduced T-F domain multi-modal amplitude network is considered as the generator network to generate an enhanced speech, while the discriminator keeps discriminating whether the enhanced speech is able to pair with the ultrasound. If the discriminator feel the enhanced speech is still not close with the ultrasound, it will update the generator network parameters by back propagation.  </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Such </a:t>
            </a:r>
            <a:r>
              <a:rPr lang="en-US" sz="1200" b="0" i="0" u="none" strike="noStrike" kern="1200" dirty="0" err="1">
                <a:solidFill>
                  <a:schemeClr val="tx1"/>
                </a:solidFill>
                <a:effectLst/>
                <a:latin typeface="+mn-lt"/>
                <a:ea typeface="+mn-ea"/>
                <a:cs typeface="+mn-cs"/>
              </a:rPr>
              <a:t>cGAN</a:t>
            </a:r>
            <a:r>
              <a:rPr lang="en-US" sz="1200" b="0" i="0" u="none" strike="noStrike" kern="1200" dirty="0">
                <a:solidFill>
                  <a:schemeClr val="tx1"/>
                </a:solidFill>
                <a:effectLst/>
                <a:latin typeface="+mn-lt"/>
                <a:ea typeface="+mn-ea"/>
                <a:cs typeface="+mn-cs"/>
              </a:rPr>
              <a:t> based method is general to different multi-modal denoising problems, say, using one modality to recover another modality that is polluted by noise/interference. And also this design is only applied in the training phase to force the neural network to learn the correlation between the ultrasound and speech, which will not introduce any additional computational resource in the testing phase.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16</a:t>
            </a:fld>
            <a:endParaRPr kumimoji="1" lang="zh-CN" altLang="en-US"/>
          </a:p>
        </p:txBody>
      </p:sp>
    </p:spTree>
    <p:extLst>
      <p:ext uri="{BB962C8B-B14F-4D97-AF65-F5344CB8AC3E}">
        <p14:creationId xmlns:p14="http://schemas.microsoft.com/office/powerpoint/2010/main" val="2962490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Now, we only consider the amplitude of the speech spectrogram in our previous design. The reason why we do not consider the phase information is that most of the </a:t>
            </a:r>
            <a:r>
              <a:rPr lang="en-US" sz="1200" dirty="0"/>
              <a:t>T-F spectrogram slot with low amplitude has a </a:t>
            </a:r>
            <a:r>
              <a:rPr lang="en-US" sz="1200" b="0" dirty="0">
                <a:solidFill>
                  <a:srgbClr val="FF0000"/>
                </a:solidFill>
              </a:rPr>
              <a:t>random</a:t>
            </a:r>
            <a:r>
              <a:rPr lang="en-US" sz="1200" dirty="0"/>
              <a:t> phase.</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However, we find that when the speech signals are significantly noisy, the phase of the speech spectrogram will be significantly distorted.</a:t>
            </a:r>
            <a:endParaRPr lang="en-US" b="0" dirty="0">
              <a:effectLst/>
            </a:endParaRPr>
          </a:p>
          <a:p>
            <a:pPr rtl="0"/>
            <a:r>
              <a:rPr lang="en-US" sz="1200" b="0" i="0" u="none" strike="noStrike" kern="1200" dirty="0">
                <a:solidFill>
                  <a:schemeClr val="tx1"/>
                </a:solidFill>
                <a:effectLst/>
                <a:latin typeface="+mn-lt"/>
                <a:ea typeface="+mn-ea"/>
                <a:cs typeface="+mn-cs"/>
              </a:rPr>
              <a:t>If we do not consider the phase, although the speech intelligibility is still high, which means that you can understand the speech, the speech quality will be low, which means people will feel uncomfortable and realize some jitter effect when they listen to the speech.</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17</a:t>
            </a:fld>
            <a:endParaRPr kumimoji="1" lang="zh-CN" altLang="en-US"/>
          </a:p>
        </p:txBody>
      </p:sp>
    </p:spTree>
    <p:extLst>
      <p:ext uri="{BB962C8B-B14F-4D97-AF65-F5344CB8AC3E}">
        <p14:creationId xmlns:p14="http://schemas.microsoft.com/office/powerpoint/2010/main" val="587095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r>
              <a:rPr lang="en-US" sz="1200" b="0" i="0" u="none" strike="noStrike" kern="1200" dirty="0">
                <a:solidFill>
                  <a:schemeClr val="tx1"/>
                </a:solidFill>
                <a:effectLst/>
                <a:latin typeface="+mn-lt"/>
                <a:ea typeface="+mn-ea"/>
                <a:cs typeface="+mn-cs"/>
              </a:rPr>
              <a:t>Thus, after the time-frequency domain amplitude speech enhancement, we propose to fine-tune the phase of the speech. We find that learning the phase information in the time-frequency domain is extremely hard. We propose to convert the time-frequency speech spectrogram to the time domain and use an encoder and decoder design to correct the phase of the clean speech to improve the speech quality.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18</a:t>
            </a:fld>
            <a:endParaRPr kumimoji="1" lang="zh-CN" altLang="en-US"/>
          </a:p>
        </p:txBody>
      </p:sp>
    </p:spTree>
    <p:extLst>
      <p:ext uri="{BB962C8B-B14F-4D97-AF65-F5344CB8AC3E}">
        <p14:creationId xmlns:p14="http://schemas.microsoft.com/office/powerpoint/2010/main" val="3413181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Traditional speech datasets only contain raw speech without ultrasound sensing signals. To evaluate </a:t>
            </a:r>
            <a:r>
              <a:rPr lang="en-US" sz="1200" b="0" i="0" u="none" strike="noStrike" kern="1200" dirty="0" err="1">
                <a:solidFill>
                  <a:schemeClr val="tx1"/>
                </a:solidFill>
                <a:effectLst/>
                <a:latin typeface="+mn-lt"/>
                <a:ea typeface="+mn-ea"/>
                <a:cs typeface="+mn-cs"/>
              </a:rPr>
              <a:t>UltraSE</a:t>
            </a:r>
            <a:r>
              <a:rPr lang="en-US" sz="1200" b="0" i="0" u="none" strike="noStrike" kern="1200" dirty="0">
                <a:solidFill>
                  <a:schemeClr val="tx1"/>
                </a:solidFill>
                <a:effectLst/>
                <a:latin typeface="+mn-lt"/>
                <a:ea typeface="+mn-ea"/>
                <a:cs typeface="+mn-cs"/>
              </a:rPr>
              <a:t>, we thus create a new dataset called </a:t>
            </a:r>
            <a:r>
              <a:rPr lang="en-US" sz="1200" b="0" i="0" u="none" strike="noStrike" kern="1200" dirty="0" err="1">
                <a:solidFill>
                  <a:schemeClr val="tx1"/>
                </a:solidFill>
                <a:effectLst/>
                <a:latin typeface="+mn-lt"/>
                <a:ea typeface="+mn-ea"/>
                <a:cs typeface="+mn-cs"/>
              </a:rPr>
              <a:t>UltraSpeech</a:t>
            </a:r>
            <a:r>
              <a:rPr lang="en-US" sz="1200" b="0" i="0" u="none" strike="noStrike" kern="1200" dirty="0">
                <a:solidFill>
                  <a:schemeClr val="tx1"/>
                </a:solidFill>
                <a:effectLst/>
                <a:latin typeface="+mn-lt"/>
                <a:ea typeface="+mn-ea"/>
                <a:cs typeface="+mn-cs"/>
              </a:rPr>
              <a:t> which compromises both. We recruited 20 fluent English speakers to collect the </a:t>
            </a:r>
            <a:r>
              <a:rPr lang="en-US" sz="1200" b="0" i="0" u="none" strike="noStrike" kern="1200" dirty="0" err="1">
                <a:solidFill>
                  <a:schemeClr val="tx1"/>
                </a:solidFill>
                <a:effectLst/>
                <a:latin typeface="+mn-lt"/>
                <a:ea typeface="+mn-ea"/>
                <a:cs typeface="+mn-cs"/>
              </a:rPr>
              <a:t>UltraSpeech</a:t>
            </a:r>
            <a:r>
              <a:rPr lang="en-US" sz="1200" b="0" i="0" u="none" strike="noStrike" kern="1200" dirty="0">
                <a:solidFill>
                  <a:schemeClr val="tx1"/>
                </a:solidFill>
                <a:effectLst/>
                <a:latin typeface="+mn-lt"/>
                <a:ea typeface="+mn-ea"/>
                <a:cs typeface="+mn-cs"/>
              </a:rPr>
              <a:t> dataset. Each participant was asked to say at least 300 sentences in the speech recognition corpus by using 2 typical phone holding styles, “Phone Call” and “Towards Mic” modes. </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Note that we only need to collect the clean speech set with ultrasound sensing signals. For the noisy speech part, we can directly use the speech and noise sources from existing dataset to build a large dataset. We use large</a:t>
            </a:r>
            <a:r>
              <a:rPr lang="en-US" altLang="zh-CN" sz="1200" b="0" i="0" u="none" strike="noStrike" kern="1200" dirty="0">
                <a:solidFill>
                  <a:schemeClr val="tx1"/>
                </a:solidFill>
                <a:effectLst/>
                <a:latin typeface="+mn-lt"/>
                <a:ea typeface="+mn-ea"/>
                <a:cs typeface="+mn-cs"/>
              </a:rPr>
              <a:t>-scale</a:t>
            </a:r>
            <a:r>
              <a:rPr lang="zh-CN" alt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librispeech</a:t>
            </a:r>
            <a:r>
              <a:rPr lang="en-US" sz="1200" b="0" i="0" u="none" strike="noStrike" kern="1200" dirty="0">
                <a:solidFill>
                  <a:schemeClr val="tx1"/>
                </a:solidFill>
                <a:effectLst/>
                <a:latin typeface="+mn-lt"/>
                <a:ea typeface="+mn-ea"/>
                <a:cs typeface="+mn-cs"/>
              </a:rPr>
              <a:t> dataset and google </a:t>
            </a:r>
            <a:r>
              <a:rPr lang="en-US" sz="1200" b="0" i="0" u="none" strike="noStrike" kern="1200" dirty="0" err="1">
                <a:solidFill>
                  <a:schemeClr val="tx1"/>
                </a:solidFill>
                <a:effectLst/>
                <a:latin typeface="+mn-lt"/>
                <a:ea typeface="+mn-ea"/>
                <a:cs typeface="+mn-cs"/>
              </a:rPr>
              <a:t>audioset</a:t>
            </a:r>
            <a:r>
              <a:rPr lang="en-US" sz="1200" b="0" i="0" u="none" strike="noStrike" kern="1200" dirty="0">
                <a:solidFill>
                  <a:schemeClr val="tx1"/>
                </a:solidFill>
                <a:effectLst/>
                <a:latin typeface="+mn-lt"/>
                <a:ea typeface="+mn-ea"/>
                <a:cs typeface="+mn-cs"/>
              </a:rPr>
              <a:t> dataset as the noisy speech dataset and noisy environment dataset. Finally, our dataset achieves more than 300 hours data in total.</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19</a:t>
            </a:fld>
            <a:endParaRPr kumimoji="1" lang="zh-CN" altLang="en-US"/>
          </a:p>
        </p:txBody>
      </p:sp>
    </p:spTree>
    <p:extLst>
      <p:ext uri="{BB962C8B-B14F-4D97-AF65-F5344CB8AC3E}">
        <p14:creationId xmlns:p14="http://schemas.microsoft.com/office/powerpoint/2010/main" val="2223735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Speech communication is known as one of the most common communication methods for both human-human and human-computer interaction. </a:t>
            </a:r>
          </a:p>
          <a:p>
            <a:pPr rtl="0"/>
            <a:r>
              <a:rPr lang="en-US" sz="1200" b="0" i="0" u="none" strike="noStrike" kern="1200" dirty="0">
                <a:solidFill>
                  <a:schemeClr val="tx1"/>
                </a:solidFill>
                <a:effectLst/>
                <a:latin typeface="+mn-lt"/>
                <a:ea typeface="+mn-ea"/>
                <a:cs typeface="+mn-cs"/>
              </a:rPr>
              <a:t>Typically, for mobile devices, the speech signals are recorded by the microphone, and used by the user interface.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a:t>
            </a:fld>
            <a:endParaRPr kumimoji="1" lang="zh-CN" altLang="en-US"/>
          </a:p>
        </p:txBody>
      </p:sp>
    </p:spTree>
    <p:extLst>
      <p:ext uri="{BB962C8B-B14F-4D97-AF65-F5344CB8AC3E}">
        <p14:creationId xmlns:p14="http://schemas.microsoft.com/office/powerpoint/2010/main" val="2298919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a:t>
            </a:r>
            <a:r>
              <a:rPr lang="en-US" sz="1200" b="0" i="0" u="none" strike="noStrike" kern="1200" dirty="0" err="1">
                <a:solidFill>
                  <a:schemeClr val="tx1"/>
                </a:solidFill>
                <a:effectLst/>
                <a:latin typeface="+mn-lt"/>
                <a:ea typeface="+mn-ea"/>
                <a:cs typeface="+mn-cs"/>
              </a:rPr>
              <a:t>UltraSE</a:t>
            </a:r>
            <a:r>
              <a:rPr lang="en-US" sz="1200" b="0" i="0" u="none" strike="noStrike" kern="1200" dirty="0">
                <a:solidFill>
                  <a:schemeClr val="tx1"/>
                </a:solidFill>
                <a:effectLst/>
                <a:latin typeface="+mn-lt"/>
                <a:ea typeface="+mn-ea"/>
                <a:cs typeface="+mn-cs"/>
              </a:rPr>
              <a:t> with state-of-the-art speech enhancement methods in different scenarios. </a:t>
            </a:r>
          </a:p>
          <a:p>
            <a:pPr rtl="0"/>
            <a:r>
              <a:rPr lang="en-US" sz="1200" b="0" i="0" u="none" strike="noStrike" kern="1200" dirty="0">
                <a:solidFill>
                  <a:schemeClr val="tx1"/>
                </a:solidFill>
                <a:effectLst/>
                <a:latin typeface="+mn-lt"/>
                <a:ea typeface="+mn-ea"/>
                <a:cs typeface="+mn-cs"/>
              </a:rPr>
              <a:t>As you can see in this table, in the first column ``environment’’, ``s’’ means the number of the users in the environment while ``a’’ means whether there exists the environmental noise. </a:t>
            </a:r>
          </a:p>
          <a:p>
            <a:pPr rtl="0"/>
            <a:r>
              <a:rPr lang="en-US" sz="1200" b="0" i="0" u="none" strike="noStrike" kern="1200" dirty="0">
                <a:solidFill>
                  <a:schemeClr val="tx1"/>
                </a:solidFill>
                <a:effectLst/>
                <a:latin typeface="+mn-lt"/>
                <a:ea typeface="+mn-ea"/>
                <a:cs typeface="+mn-cs"/>
              </a:rPr>
              <a:t>We can see that </a:t>
            </a:r>
            <a:r>
              <a:rPr lang="en-US" sz="1200" b="0" i="0" u="none" strike="noStrike" kern="1200" dirty="0" err="1">
                <a:solidFill>
                  <a:schemeClr val="tx1"/>
                </a:solidFill>
                <a:effectLst/>
                <a:latin typeface="+mn-lt"/>
                <a:ea typeface="+mn-ea"/>
                <a:cs typeface="+mn-cs"/>
              </a:rPr>
              <a:t>UltraSE</a:t>
            </a:r>
            <a:r>
              <a:rPr lang="en-US" sz="1200" b="0" i="0" u="none" strike="noStrike" kern="1200" dirty="0">
                <a:solidFill>
                  <a:schemeClr val="tx1"/>
                </a:solidFill>
                <a:effectLst/>
                <a:latin typeface="+mn-lt"/>
                <a:ea typeface="+mn-ea"/>
                <a:cs typeface="+mn-cs"/>
              </a:rPr>
              <a:t> outperforms these methods in different scenarios in different speech enhancement metrics. </a:t>
            </a:r>
          </a:p>
          <a:p>
            <a:pPr rtl="0"/>
            <a:r>
              <a:rPr lang="en-US" altLang="zh-CN" sz="1200" b="0" i="0" u="none" strike="noStrike" kern="1200" dirty="0">
                <a:solidFill>
                  <a:schemeClr val="tx1"/>
                </a:solidFill>
                <a:effectLst/>
                <a:latin typeface="+mn-lt"/>
                <a:ea typeface="+mn-ea"/>
                <a:cs typeface="+mn-cs"/>
              </a:rPr>
              <a:t>Even in the scenario with more than 3 speakers and ambient noise, it also works well.</a:t>
            </a:r>
          </a:p>
          <a:p>
            <a:pPr rtl="0"/>
            <a:r>
              <a:rPr lang="en-US" sz="1200" b="0" i="0" u="none" strike="noStrike" kern="1200" dirty="0">
                <a:solidFill>
                  <a:schemeClr val="tx1"/>
                </a:solidFill>
                <a:effectLst/>
                <a:latin typeface="+mn-lt"/>
                <a:ea typeface="+mn-ea"/>
                <a:cs typeface="+mn-cs"/>
              </a:rPr>
              <a:t>We also test it in a challenging scenario with two same voice, the performance only slightly degrades.</a:t>
            </a:r>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20</a:t>
            </a:fld>
            <a:endParaRPr kumimoji="1" lang="zh-CN" altLang="en-US"/>
          </a:p>
        </p:txBody>
      </p:sp>
    </p:spTree>
    <p:extLst>
      <p:ext uri="{BB962C8B-B14F-4D97-AF65-F5344CB8AC3E}">
        <p14:creationId xmlns:p14="http://schemas.microsoft.com/office/powerpoint/2010/main" val="3690738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宋体" pitchFamily="2" charset="-122"/>
              <a:cs typeface="+mn-cs"/>
            </a:endParaRPr>
          </a:p>
        </p:txBody>
      </p:sp>
    </p:spTree>
    <p:extLst>
      <p:ext uri="{BB962C8B-B14F-4D97-AF65-F5344CB8AC3E}">
        <p14:creationId xmlns:p14="http://schemas.microsoft.com/office/powerpoint/2010/main" val="110073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However, when there exist noisy sound sources in the environment, the recorded sound will contain both noise and target speech. Speech separation and enhancement algorithms are used to extract the target user's speech in such scenarios. This kind of task is considered as the holy grail of speech processing because of its wide usage.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3</a:t>
            </a:fld>
            <a:endParaRPr kumimoji="1" lang="zh-CN" altLang="en-US"/>
          </a:p>
        </p:txBody>
      </p:sp>
    </p:spTree>
    <p:extLst>
      <p:ext uri="{BB962C8B-B14F-4D97-AF65-F5344CB8AC3E}">
        <p14:creationId xmlns:p14="http://schemas.microsoft.com/office/powerpoint/2010/main" val="4171924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more challenging scenario is that a single microphone is used to record more than one speaker speech along with background noise. Audio-only methods are hard to resolve such scenarios. Although advanced deep learning methods show the potential to separate the multiple speakers’ speech, they still face a fundamental challenge called the label permutation problem. As you can see in this Figure, even the speech separation and enhancement method can separate two speech voices, the audio-only method has no idea which one is from the targeted user.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4</a:t>
            </a:fld>
            <a:endParaRPr kumimoji="1" lang="zh-CN" altLang="en-US"/>
          </a:p>
        </p:txBody>
      </p:sp>
    </p:spTree>
    <p:extLst>
      <p:ext uri="{BB962C8B-B14F-4D97-AF65-F5344CB8AC3E}">
        <p14:creationId xmlns:p14="http://schemas.microsoft.com/office/powerpoint/2010/main" val="2669066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Existing work proposes to use the audio-visual-based method to solve this problem. The basic idea is to correlate the speech signals with the mouth movement in the video to realize robust speech separation and enhancement. However, the video-based methods still have fundamental limitations. They may need an additional camera for speech recording, which has a limited angle of view, and can not work well in bad lighting conditions.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5</a:t>
            </a:fld>
            <a:endParaRPr kumimoji="1" lang="zh-CN" altLang="en-US"/>
          </a:p>
        </p:txBody>
      </p:sp>
    </p:spTree>
    <p:extLst>
      <p:ext uri="{BB962C8B-B14F-4D97-AF65-F5344CB8AC3E}">
        <p14:creationId xmlns:p14="http://schemas.microsoft.com/office/powerpoint/2010/main" val="2478100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work </a:t>
            </a:r>
            <a:r>
              <a:rPr lang="en-US" sz="1200" b="0" i="0" u="none" strike="noStrike" kern="1200" dirty="0" err="1">
                <a:solidFill>
                  <a:schemeClr val="tx1"/>
                </a:solidFill>
                <a:effectLst/>
                <a:latin typeface="+mn-lt"/>
                <a:ea typeface="+mn-ea"/>
                <a:cs typeface="+mn-cs"/>
              </a:rPr>
              <a:t>UltraSE</a:t>
            </a:r>
            <a:r>
              <a:rPr lang="en-US" sz="1200" b="0" i="0" u="none" strike="noStrike" kern="1200" dirty="0">
                <a:solidFill>
                  <a:schemeClr val="tx1"/>
                </a:solidFill>
                <a:effectLst/>
                <a:latin typeface="+mn-lt"/>
                <a:ea typeface="+mn-ea"/>
                <a:cs typeface="+mn-cs"/>
              </a:rPr>
              <a:t> proposes to use the audio-only methods to separate the desired speaker voice from other speakers and noises. </a:t>
            </a:r>
          </a:p>
          <a:p>
            <a:pPr rtl="0"/>
            <a:r>
              <a:rPr lang="en-US" sz="1200" b="0" i="0" u="none" strike="noStrike" kern="1200" dirty="0">
                <a:solidFill>
                  <a:schemeClr val="tx1"/>
                </a:solidFill>
                <a:effectLst/>
                <a:latin typeface="+mn-lt"/>
                <a:ea typeface="+mn-ea"/>
                <a:cs typeface="+mn-cs"/>
              </a:rPr>
              <a:t>Inspired by the audio-visual method, our basic idea is to use ultrasonic sensing as a complementary modality to capture the desired speaker articulatory gesture and extract the correlated speech signals from the noisy recording signals.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6</a:t>
            </a:fld>
            <a:endParaRPr kumimoji="1" lang="zh-CN" altLang="en-US"/>
          </a:p>
        </p:txBody>
      </p:sp>
    </p:spTree>
    <p:extLst>
      <p:ext uri="{BB962C8B-B14F-4D97-AF65-F5344CB8AC3E}">
        <p14:creationId xmlns:p14="http://schemas.microsoft.com/office/powerpoint/2010/main" val="182417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Compared to traditional audio recording, </a:t>
            </a:r>
            <a:r>
              <a:rPr lang="en-US" sz="1200" b="0" i="0" u="none" strike="noStrike" kern="1200" dirty="0" err="1">
                <a:solidFill>
                  <a:schemeClr val="tx1"/>
                </a:solidFill>
                <a:effectLst/>
                <a:latin typeface="+mn-lt"/>
                <a:ea typeface="+mn-ea"/>
                <a:cs typeface="+mn-cs"/>
              </a:rPr>
              <a:t>UltraSE</a:t>
            </a:r>
            <a:r>
              <a:rPr lang="en-US" sz="1200" b="0" i="0" u="none" strike="noStrike" kern="1200" dirty="0">
                <a:solidFill>
                  <a:schemeClr val="tx1"/>
                </a:solidFill>
                <a:effectLst/>
                <a:latin typeface="+mn-lt"/>
                <a:ea typeface="+mn-ea"/>
                <a:cs typeface="+mn-cs"/>
              </a:rPr>
              <a:t> transmit ultrasound continuously through loudspeaker. When user is speaking, it will be modulated by the speaker’s articulatory gestures close to the smartphone.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Thus, the microphone captures both the audible sound and reflected inaudible sound.</a:t>
            </a:r>
          </a:p>
          <a:p>
            <a:pPr rtl="0"/>
            <a:endParaRPr lang="en-US" b="0" dirty="0">
              <a:effectLst/>
            </a:endParaRPr>
          </a:p>
          <a:p>
            <a:pPr rtl="0"/>
            <a:r>
              <a:rPr lang="en-US" sz="1200" b="0" i="0" u="none" strike="noStrike" kern="1200" dirty="0">
                <a:solidFill>
                  <a:schemeClr val="tx1"/>
                </a:solidFill>
                <a:effectLst/>
                <a:latin typeface="+mn-lt"/>
                <a:ea typeface="+mn-ea"/>
                <a:cs typeface="+mn-cs"/>
              </a:rPr>
              <a:t>The key advantage of </a:t>
            </a:r>
            <a:r>
              <a:rPr lang="en-US" sz="1200" b="0" i="0" u="none" strike="noStrike" kern="1200" dirty="0" err="1">
                <a:solidFill>
                  <a:schemeClr val="tx1"/>
                </a:solidFill>
                <a:effectLst/>
                <a:latin typeface="+mn-lt"/>
                <a:ea typeface="+mn-ea"/>
                <a:cs typeface="+mn-cs"/>
              </a:rPr>
              <a:t>UltraSE</a:t>
            </a:r>
            <a:r>
              <a:rPr lang="en-US" sz="1200" b="0" i="0" u="none" strike="noStrike" kern="1200" dirty="0">
                <a:solidFill>
                  <a:schemeClr val="tx1"/>
                </a:solidFill>
                <a:effectLst/>
                <a:latin typeface="+mn-lt"/>
                <a:ea typeface="+mn-ea"/>
                <a:cs typeface="+mn-cs"/>
              </a:rPr>
              <a:t> is that this is an audio-only method without any hardware modifications.</a:t>
            </a:r>
            <a:endParaRPr lang="en-US" b="0" dirty="0">
              <a:effectLst/>
            </a:endParaRPr>
          </a:p>
          <a:p>
            <a:pPr rtl="0"/>
            <a:r>
              <a:rPr lang="en-US" sz="1200" b="0" i="0" u="none" strike="noStrike" kern="1200" dirty="0">
                <a:solidFill>
                  <a:schemeClr val="tx1"/>
                </a:solidFill>
                <a:effectLst/>
                <a:latin typeface="+mn-lt"/>
                <a:ea typeface="+mn-ea"/>
                <a:cs typeface="+mn-cs"/>
              </a:rPr>
              <a:t>It is general to any mobile devices with a single pair of microphone and loudspeaker, like smartphone, smartwatch, etc.</a:t>
            </a:r>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7</a:t>
            </a:fld>
            <a:endParaRPr kumimoji="1" lang="zh-CN" altLang="en-US"/>
          </a:p>
        </p:txBody>
      </p:sp>
    </p:spTree>
    <p:extLst>
      <p:ext uri="{BB962C8B-B14F-4D97-AF65-F5344CB8AC3E}">
        <p14:creationId xmlns:p14="http://schemas.microsoft.com/office/powerpoint/2010/main" val="1789454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After receiving these two modalities, </a:t>
            </a:r>
            <a:r>
              <a:rPr lang="en-US" sz="1200" b="0" i="0" u="none" strike="noStrike" kern="1200" dirty="0" err="1">
                <a:solidFill>
                  <a:schemeClr val="tx1"/>
                </a:solidFill>
                <a:effectLst/>
                <a:latin typeface="+mn-lt"/>
                <a:ea typeface="+mn-ea"/>
                <a:cs typeface="+mn-cs"/>
              </a:rPr>
              <a:t>UltraSE</a:t>
            </a:r>
            <a:r>
              <a:rPr lang="en-US" sz="1200" b="0" i="0" u="none" strike="noStrike" kern="1200" dirty="0">
                <a:solidFill>
                  <a:schemeClr val="tx1"/>
                </a:solidFill>
                <a:effectLst/>
                <a:latin typeface="+mn-lt"/>
                <a:ea typeface="+mn-ea"/>
                <a:cs typeface="+mn-cs"/>
              </a:rPr>
              <a:t> employs a novel DNN framework to capture such correlation and denoise the audible sounds. It can be considered as a separated block in traditional speech processing pipeline.</a:t>
            </a:r>
            <a:endParaRPr lang="en-US" b="0" dirty="0">
              <a:effectLst/>
            </a:endParaRPr>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8</a:t>
            </a:fld>
            <a:endParaRPr kumimoji="1" lang="zh-CN" altLang="en-US"/>
          </a:p>
        </p:txBody>
      </p:sp>
    </p:spTree>
    <p:extLst>
      <p:ext uri="{BB962C8B-B14F-4D97-AF65-F5344CB8AC3E}">
        <p14:creationId xmlns:p14="http://schemas.microsoft.com/office/powerpoint/2010/main" val="3580981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I will present how we sense the speaker’s articulatory gestures. It is hard to use ultrasound to discriminate different articulatory gestures, including lip tongue, jaw movement and vocal cord vibration because they are too complex. Meanwhile, the articulatory gestures are also fast and subtle. Ultrasound sensing mainly captures the articulatory gestures with the largest motion from the lip and jaw which is typically less than 5 cm moving distance and less than 80 cm/s speed. In comparison, our ultrasound sensing is not able to capture the vocal cord motion, which involves only less than 100 macro meter vibration.</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The advantage of ultrasound sensing here is that it has relative high resolution. The wavelength of 20 kHz ultrasonic signals is less than 2 cm which is sufficient for lip and jaw movement capture. The sampling rate of the signals is 48 kHz which is extremely higher than camera-based methods. And also, since the audible sound and inaudible sound are captured by the same microphone, they have a natural feature alignment while the audio-visual methods typically have hundreds of milliseconds synchronization error.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479C367-222A-DA47-879C-AB972B245737}" type="slidenum">
              <a:rPr kumimoji="1" lang="zh-CN" altLang="en-US" smtClean="0"/>
              <a:t>9</a:t>
            </a:fld>
            <a:endParaRPr kumimoji="1" lang="zh-CN" altLang="en-US"/>
          </a:p>
        </p:txBody>
      </p:sp>
    </p:spTree>
    <p:extLst>
      <p:ext uri="{BB962C8B-B14F-4D97-AF65-F5344CB8AC3E}">
        <p14:creationId xmlns:p14="http://schemas.microsoft.com/office/powerpoint/2010/main" val="130699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EF7D854-0471-7A4F-9FA8-8439439E0AE4}" type="datetime1">
              <a:rPr kumimoji="1" lang="en-US" altLang="zh-CN" smtClean="0"/>
              <a:t>3/31/22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209314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AEEAB0E-97F2-BC47-A3CF-BA28C03F33C0}" type="datetime1">
              <a:rPr kumimoji="1" lang="en-US" altLang="zh-CN" smtClean="0"/>
              <a:t>3/31/22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209099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B5CB800-BBB5-A340-84BC-E791FBD25544}" type="datetime1">
              <a:rPr kumimoji="1" lang="en-US" altLang="zh-CN" smtClean="0"/>
              <a:t>3/31/22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98429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6" name="灯片编号占位符 5"/>
          <p:cNvSpPr>
            <a:spLocks noGrp="1"/>
          </p:cNvSpPr>
          <p:nvPr>
            <p:ph type="sldNum" sz="quarter" idx="12"/>
          </p:nvPr>
        </p:nvSpPr>
        <p:spPr/>
        <p:txBody>
          <a:bodyPr/>
          <a:lstStyle>
            <a:lvl1pPr>
              <a:defRPr/>
            </a:lvl1pPr>
          </a:lstStyle>
          <a:p>
            <a:pPr>
              <a:defRPr/>
            </a:pPr>
            <a:fld id="{3DB0A9D4-FA5A-4D41-AA74-8B159A8F5EE9}" type="slidenum">
              <a:rPr lang="en-US" altLang="zh-CN" smtClean="0"/>
              <a:pPr>
                <a:defRPr/>
              </a:pPr>
              <a:t>‹#›</a:t>
            </a:fld>
            <a:r>
              <a:rPr lang="en-US" altLang="zh-CN" dirty="0"/>
              <a:t>/33</a:t>
            </a:r>
          </a:p>
        </p:txBody>
      </p:sp>
    </p:spTree>
    <p:extLst>
      <p:ext uri="{BB962C8B-B14F-4D97-AF65-F5344CB8AC3E}">
        <p14:creationId xmlns:p14="http://schemas.microsoft.com/office/powerpoint/2010/main" val="5046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5EB7325-77E1-174D-B2A4-600B858B4F50}" type="datetime1">
              <a:rPr kumimoji="1" lang="en-US" altLang="zh-CN" smtClean="0"/>
              <a:t>3/31/22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26069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F37E3E7F-2C35-9846-A2F1-7355D007A65F}" type="datetime1">
              <a:rPr kumimoji="1" lang="en-US" altLang="zh-CN" smtClean="0"/>
              <a:t>3/31/22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58729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4B6B097B-6AD4-9741-B5C4-1D3BB41F8D47}" type="datetime1">
              <a:rPr kumimoji="1" lang="en-US" altLang="zh-CN" smtClean="0"/>
              <a:t>3/31/22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91585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3C9870BB-02BF-C14F-AD9E-4A8FB049164D}" type="datetime1">
              <a:rPr kumimoji="1" lang="en-US" altLang="zh-CN" smtClean="0"/>
              <a:t>3/31/22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76002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DCFCBE7F-DB4A-7746-8C44-630A4F652E33}" type="datetime1">
              <a:rPr kumimoji="1" lang="en-US" altLang="zh-CN" smtClean="0"/>
              <a:t>3/31/22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26833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60C48D-BC9E-084D-8FC3-4153CF6E037C}" type="datetime1">
              <a:rPr kumimoji="1" lang="en-US" altLang="zh-CN" smtClean="0"/>
              <a:t>3/31/22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01154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AEDCB199-A7B0-A748-9494-C508F49CC53C}" type="datetime1">
              <a:rPr kumimoji="1" lang="en-US" altLang="zh-CN" smtClean="0"/>
              <a:t>3/31/22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60149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B5F6E4C-9771-A342-8F08-4F1D82D6D682}" type="datetime1">
              <a:rPr kumimoji="1" lang="en-US" altLang="zh-CN" smtClean="0"/>
              <a:t>3/31/22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88005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03B75A-A790-314F-9EC4-2DE0A8B7159C}" type="datetime1">
              <a:rPr kumimoji="1" lang="en-US" altLang="zh-CN" smtClean="0"/>
              <a:t>3/31/22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007DB-4D60-504E-99B5-33AD8DD28A36}" type="slidenum">
              <a:rPr kumimoji="1" lang="zh-CN" altLang="en-US" smtClean="0"/>
              <a:t>‹#›</a:t>
            </a:fld>
            <a:endParaRPr kumimoji="1" lang="zh-CN" altLang="en-US"/>
          </a:p>
        </p:txBody>
      </p:sp>
    </p:spTree>
    <p:extLst>
      <p:ext uri="{BB962C8B-B14F-4D97-AF65-F5344CB8AC3E}">
        <p14:creationId xmlns:p14="http://schemas.microsoft.com/office/powerpoint/2010/main" val="1830347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ctrTitle" idx="4294967295"/>
          </p:nvPr>
        </p:nvSpPr>
        <p:spPr>
          <a:xfrm>
            <a:off x="161925" y="2433240"/>
            <a:ext cx="11715750" cy="1175404"/>
          </a:xfrm>
        </p:spPr>
        <p:txBody>
          <a:bodyPr>
            <a:noAutofit/>
          </a:bodyPr>
          <a:lstStyle/>
          <a:p>
            <a:pPr algn="ctr">
              <a:defRPr/>
            </a:pPr>
            <a:r>
              <a:rPr lang="en-US" altLang="zh-CN" sz="3600" b="1" dirty="0" err="1">
                <a:latin typeface="Comic Sans MS" charset="0"/>
                <a:ea typeface="Comic Sans MS" charset="0"/>
                <a:cs typeface="Comic Sans MS" charset="0"/>
              </a:rPr>
              <a:t>UltraSE</a:t>
            </a:r>
            <a:r>
              <a:rPr lang="en-US" altLang="zh-CN" sz="3600" b="1" dirty="0">
                <a:latin typeface="Comic Sans MS" charset="0"/>
                <a:ea typeface="Comic Sans MS" charset="0"/>
                <a:cs typeface="Comic Sans MS" charset="0"/>
              </a:rPr>
              <a:t>: Single-Channel Speech Enhancement Using Ultrasound</a:t>
            </a:r>
            <a:endParaRPr lang="zh-CN" altLang="en-US" sz="3600" b="1" dirty="0">
              <a:latin typeface="Comic Sans MS" charset="0"/>
              <a:ea typeface="Comic Sans MS" charset="0"/>
              <a:cs typeface="Comic Sans MS" charset="0"/>
            </a:endParaRPr>
          </a:p>
        </p:txBody>
      </p:sp>
      <p:pic>
        <p:nvPicPr>
          <p:cNvPr id="7" name="Picture 6" descr="Logo, company name&#10;&#10;Description automatically generated">
            <a:extLst>
              <a:ext uri="{FF2B5EF4-FFF2-40B4-BE49-F238E27FC236}">
                <a16:creationId xmlns:a16="http://schemas.microsoft.com/office/drawing/2014/main" id="{2749F8FB-C3BB-40E4-B5CE-261929B7E566}"/>
              </a:ext>
            </a:extLst>
          </p:cNvPr>
          <p:cNvPicPr>
            <a:picLocks noChangeAspect="1"/>
          </p:cNvPicPr>
          <p:nvPr/>
        </p:nvPicPr>
        <p:blipFill>
          <a:blip r:embed="rId3"/>
          <a:stretch>
            <a:fillRect/>
          </a:stretch>
        </p:blipFill>
        <p:spPr>
          <a:xfrm>
            <a:off x="28575" y="89750"/>
            <a:ext cx="3669792" cy="701040"/>
          </a:xfrm>
          <a:prstGeom prst="rect">
            <a:avLst/>
          </a:prstGeom>
        </p:spPr>
      </p:pic>
      <p:sp>
        <p:nvSpPr>
          <p:cNvPr id="8" name="副标题 2">
            <a:extLst>
              <a:ext uri="{FF2B5EF4-FFF2-40B4-BE49-F238E27FC236}">
                <a16:creationId xmlns:a16="http://schemas.microsoft.com/office/drawing/2014/main" id="{1D37514E-5318-45D6-BA39-D0300D2CAA7E}"/>
              </a:ext>
            </a:extLst>
          </p:cNvPr>
          <p:cNvSpPr txBox="1">
            <a:spLocks/>
          </p:cNvSpPr>
          <p:nvPr/>
        </p:nvSpPr>
        <p:spPr>
          <a:xfrm>
            <a:off x="1978943" y="4992006"/>
            <a:ext cx="8272214" cy="5181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altLang="zh-CN" sz="3000" b="1" dirty="0" err="1"/>
              <a:t>Ke</a:t>
            </a:r>
            <a:r>
              <a:rPr lang="en-US" altLang="zh-CN" sz="3000" b="1" dirty="0"/>
              <a:t> Sun </a:t>
            </a:r>
            <a:r>
              <a:rPr lang="en-US" altLang="zh-CN" sz="3000" dirty="0"/>
              <a:t>and </a:t>
            </a:r>
            <a:r>
              <a:rPr lang="en-US" altLang="zh-CN" sz="3000" dirty="0" err="1"/>
              <a:t>Xinyu</a:t>
            </a:r>
            <a:r>
              <a:rPr lang="en-US" altLang="zh-CN" sz="3000" dirty="0"/>
              <a:t> Zhang</a:t>
            </a:r>
            <a:endParaRPr lang="en-US" altLang="zh-CN" sz="3000" b="1" baseline="30000" dirty="0"/>
          </a:p>
          <a:p>
            <a:pPr algn="ctr"/>
            <a:endParaRPr lang="en-US" altLang="zh-CN" sz="3000" baseline="30000" dirty="0">
              <a:latin typeface="+mj-lt"/>
            </a:endParaRPr>
          </a:p>
        </p:txBody>
      </p:sp>
      <p:sp>
        <p:nvSpPr>
          <p:cNvPr id="9" name="文本框 4">
            <a:extLst>
              <a:ext uri="{FF2B5EF4-FFF2-40B4-BE49-F238E27FC236}">
                <a16:creationId xmlns:a16="http://schemas.microsoft.com/office/drawing/2014/main" id="{C4C2DA4E-B221-45AE-BD25-E6B31980FCCC}"/>
              </a:ext>
            </a:extLst>
          </p:cNvPr>
          <p:cNvSpPr txBox="1">
            <a:spLocks noChangeArrowheads="1"/>
          </p:cNvSpPr>
          <p:nvPr/>
        </p:nvSpPr>
        <p:spPr bwMode="auto">
          <a:xfrm>
            <a:off x="3669668" y="6143893"/>
            <a:ext cx="4852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400" dirty="0">
                <a:latin typeface="+mn-lt"/>
              </a:rPr>
              <a:t>MobiCom’21,   Mar 30</a:t>
            </a:r>
            <a:r>
              <a:rPr lang="en-US" altLang="zh-CN" sz="2400" baseline="30000" dirty="0">
                <a:latin typeface="+mn-lt"/>
              </a:rPr>
              <a:t>th</a:t>
            </a:r>
            <a:r>
              <a:rPr lang="en-US" altLang="zh-CN" sz="2400" dirty="0">
                <a:latin typeface="+mn-lt"/>
              </a:rPr>
              <a:t>, 2022</a:t>
            </a:r>
          </a:p>
        </p:txBody>
      </p:sp>
      <p:sp>
        <p:nvSpPr>
          <p:cNvPr id="10" name="文本框 5">
            <a:extLst>
              <a:ext uri="{FF2B5EF4-FFF2-40B4-BE49-F238E27FC236}">
                <a16:creationId xmlns:a16="http://schemas.microsoft.com/office/drawing/2014/main" id="{308A9264-E824-4027-9E60-344B1603DFAB}"/>
              </a:ext>
            </a:extLst>
          </p:cNvPr>
          <p:cNvSpPr txBox="1"/>
          <p:nvPr/>
        </p:nvSpPr>
        <p:spPr>
          <a:xfrm>
            <a:off x="781050" y="5251095"/>
            <a:ext cx="10668000" cy="830997"/>
          </a:xfrm>
          <a:prstGeom prst="rect">
            <a:avLst/>
          </a:prstGeom>
          <a:noFill/>
        </p:spPr>
        <p:txBody>
          <a:bodyPr wrap="square" rtlCol="0">
            <a:spAutoFit/>
          </a:bodyPr>
          <a:lstStyle/>
          <a:p>
            <a:pPr algn="ctr"/>
            <a:endParaRPr lang="en-US" altLang="zh-CN" sz="2400" dirty="0"/>
          </a:p>
          <a:p>
            <a:pPr algn="ctr"/>
            <a:r>
              <a:rPr lang="en-US" altLang="zh-CN" sz="2400" dirty="0"/>
              <a:t>University of California, San Diego</a:t>
            </a:r>
          </a:p>
        </p:txBody>
      </p:sp>
      <p:sp>
        <p:nvSpPr>
          <p:cNvPr id="2" name="Slide Number Placeholder 1">
            <a:extLst>
              <a:ext uri="{FF2B5EF4-FFF2-40B4-BE49-F238E27FC236}">
                <a16:creationId xmlns:a16="http://schemas.microsoft.com/office/drawing/2014/main" id="{53A85663-CDA9-4F47-BFA8-764790ECC009}"/>
              </a:ext>
            </a:extLst>
          </p:cNvPr>
          <p:cNvSpPr>
            <a:spLocks noGrp="1"/>
          </p:cNvSpPr>
          <p:nvPr>
            <p:ph type="sldNum" sz="quarter" idx="12"/>
          </p:nvPr>
        </p:nvSpPr>
        <p:spPr/>
        <p:txBody>
          <a:bodyPr/>
          <a:lstStyle/>
          <a:p>
            <a:fld id="{8C2007DB-4D60-504E-99B5-33AD8DD28A36}" type="slidenum">
              <a:rPr kumimoji="1" lang="zh-CN" altLang="en-US" smtClean="0"/>
              <a:t>1</a:t>
            </a:fld>
            <a:endParaRPr kumimoji="1" lang="zh-CN" altLang="en-US"/>
          </a:p>
        </p:txBody>
      </p:sp>
    </p:spTree>
    <p:extLst>
      <p:ext uri="{BB962C8B-B14F-4D97-AF65-F5344CB8AC3E}">
        <p14:creationId xmlns:p14="http://schemas.microsoft.com/office/powerpoint/2010/main" val="16049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542F9-12D6-4368-932B-B963FD8B9955}"/>
              </a:ext>
            </a:extLst>
          </p:cNvPr>
          <p:cNvSpPr>
            <a:spLocks noGrp="1"/>
          </p:cNvSpPr>
          <p:nvPr>
            <p:ph type="title"/>
          </p:nvPr>
        </p:nvSpPr>
        <p:spPr/>
        <p:txBody>
          <a:bodyPr/>
          <a:lstStyle/>
          <a:p>
            <a:r>
              <a:rPr lang="en-US" b="1" dirty="0">
                <a:latin typeface="Calibri (Body)"/>
              </a:rPr>
              <a:t>Sensing </a:t>
            </a:r>
            <a:r>
              <a:rPr lang="en-US" altLang="zh-CN" b="1" dirty="0">
                <a:latin typeface="Calibri (Body)"/>
              </a:rPr>
              <a:t>articulatory gestures</a:t>
            </a:r>
            <a:r>
              <a:rPr lang="en-US" b="1" dirty="0">
                <a:latin typeface="Calibri (Body)"/>
              </a:rPr>
              <a:t> </a:t>
            </a:r>
            <a:endParaRPr lang="en-US" dirty="0"/>
          </a:p>
        </p:txBody>
      </p:sp>
      <p:sp>
        <p:nvSpPr>
          <p:cNvPr id="3" name="Content Placeholder 2">
            <a:extLst>
              <a:ext uri="{FF2B5EF4-FFF2-40B4-BE49-F238E27FC236}">
                <a16:creationId xmlns:a16="http://schemas.microsoft.com/office/drawing/2014/main" id="{7B8F9DC0-6299-41AF-AB0F-C868AE086F41}"/>
              </a:ext>
            </a:extLst>
          </p:cNvPr>
          <p:cNvSpPr>
            <a:spLocks noGrp="1"/>
          </p:cNvSpPr>
          <p:nvPr>
            <p:ph idx="1"/>
          </p:nvPr>
        </p:nvSpPr>
        <p:spPr/>
        <p:txBody>
          <a:bodyPr/>
          <a:lstStyle/>
          <a:p>
            <a:pPr marL="0" indent="0">
              <a:buNone/>
            </a:pPr>
            <a:r>
              <a:rPr lang="en-US" dirty="0"/>
              <a:t>Transmitted Signals</a:t>
            </a:r>
          </a:p>
          <a:p>
            <a:pPr lvl="1"/>
            <a:r>
              <a:rPr lang="en-US" b="1" dirty="0">
                <a:solidFill>
                  <a:srgbClr val="FF0000"/>
                </a:solidFill>
              </a:rPr>
              <a:t>Multi-tone CW based modulation: Doppler shift</a:t>
            </a:r>
          </a:p>
          <a:p>
            <a:pPr lvl="2"/>
            <a:r>
              <a:rPr lang="en-US" sz="2400" b="1" dirty="0"/>
              <a:t>Pro: High </a:t>
            </a:r>
            <a:r>
              <a:rPr lang="en-US" altLang="zh-CN" sz="2400" b="1" dirty="0"/>
              <a:t>T-F Resolution</a:t>
            </a:r>
            <a:endParaRPr lang="en-US" sz="2400" b="1" dirty="0"/>
          </a:p>
          <a:p>
            <a:pPr lvl="2"/>
            <a:r>
              <a:rPr lang="en-US" sz="2400" dirty="0"/>
              <a:t>Con: No distance information</a:t>
            </a:r>
          </a:p>
          <a:p>
            <a:pPr lvl="1"/>
            <a:r>
              <a:rPr lang="en-US" dirty="0"/>
              <a:t>FMCW/ OFDM based modulation: Impulse Response or Range Doppler</a:t>
            </a:r>
          </a:p>
          <a:p>
            <a:pPr lvl="2"/>
            <a:r>
              <a:rPr lang="en-US" sz="2400" dirty="0"/>
              <a:t>Pro: Distance Information</a:t>
            </a:r>
          </a:p>
          <a:p>
            <a:pPr lvl="2"/>
            <a:r>
              <a:rPr lang="en-US" sz="2400" dirty="0"/>
              <a:t>Con: Low T-F </a:t>
            </a:r>
            <a:r>
              <a:rPr lang="en-US" altLang="zh-CN" sz="2400" dirty="0"/>
              <a:t>Resolution</a:t>
            </a:r>
            <a:endParaRPr lang="en-US" sz="2400"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C4279817-007D-4744-BDE7-39A0D4EA09EF}"/>
              </a:ext>
            </a:extLst>
          </p:cNvPr>
          <p:cNvSpPr>
            <a:spLocks noGrp="1"/>
          </p:cNvSpPr>
          <p:nvPr>
            <p:ph type="sldNum" sz="quarter" idx="12"/>
          </p:nvPr>
        </p:nvSpPr>
        <p:spPr/>
        <p:txBody>
          <a:bodyPr/>
          <a:lstStyle/>
          <a:p>
            <a:fld id="{8C2007DB-4D60-504E-99B5-33AD8DD28A36}" type="slidenum">
              <a:rPr kumimoji="1" lang="zh-CN" altLang="en-US" smtClean="0"/>
              <a:t>10</a:t>
            </a:fld>
            <a:endParaRPr kumimoji="1" lang="zh-CN" altLang="en-US"/>
          </a:p>
        </p:txBody>
      </p:sp>
    </p:spTree>
    <p:extLst>
      <p:ext uri="{BB962C8B-B14F-4D97-AF65-F5344CB8AC3E}">
        <p14:creationId xmlns:p14="http://schemas.microsoft.com/office/powerpoint/2010/main" val="256356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AC1-39A0-7E4F-AE3E-505C39994EC8}"/>
              </a:ext>
            </a:extLst>
          </p:cNvPr>
          <p:cNvSpPr>
            <a:spLocks noGrp="1"/>
          </p:cNvSpPr>
          <p:nvPr>
            <p:ph type="title"/>
          </p:nvPr>
        </p:nvSpPr>
        <p:spPr/>
        <p:txBody>
          <a:bodyPr/>
          <a:lstStyle/>
          <a:p>
            <a:r>
              <a:rPr lang="en-US" b="1" dirty="0">
                <a:latin typeface="Calibri (Body)"/>
              </a:rPr>
              <a:t>Preprocessing and Interference Mitigation</a:t>
            </a:r>
          </a:p>
        </p:txBody>
      </p:sp>
      <p:sp>
        <p:nvSpPr>
          <p:cNvPr id="3" name="Content Placeholder 2">
            <a:extLst>
              <a:ext uri="{FF2B5EF4-FFF2-40B4-BE49-F238E27FC236}">
                <a16:creationId xmlns:a16="http://schemas.microsoft.com/office/drawing/2014/main" id="{5A5DFDC8-9EBA-FC46-BAC4-9913CB7E1DBB}"/>
              </a:ext>
            </a:extLst>
          </p:cNvPr>
          <p:cNvSpPr>
            <a:spLocks noGrp="1"/>
          </p:cNvSpPr>
          <p:nvPr>
            <p:ph idx="1"/>
          </p:nvPr>
        </p:nvSpPr>
        <p:spPr>
          <a:xfrm>
            <a:off x="838200" y="1825625"/>
            <a:ext cx="4714875" cy="4351338"/>
          </a:xfrm>
        </p:spPr>
        <p:txBody>
          <a:bodyPr>
            <a:noAutofit/>
          </a:bodyPr>
          <a:lstStyle/>
          <a:p>
            <a:r>
              <a:rPr lang="en-US" dirty="0"/>
              <a:t>Feature Extraction</a:t>
            </a:r>
          </a:p>
          <a:p>
            <a:pPr lvl="1"/>
            <a:r>
              <a:rPr lang="en-US" dirty="0"/>
              <a:t>Speech: T-F Spectrogram</a:t>
            </a:r>
          </a:p>
          <a:p>
            <a:pPr lvl="1"/>
            <a:r>
              <a:rPr lang="en-US" dirty="0"/>
              <a:t>Ultrasound: Doppler Shift</a:t>
            </a:r>
          </a:p>
          <a:p>
            <a:pPr marL="457200" lvl="1" indent="0">
              <a:buNone/>
            </a:pPr>
            <a:endParaRPr lang="en-US" dirty="0"/>
          </a:p>
          <a:p>
            <a:r>
              <a:rPr lang="en-US" dirty="0"/>
              <a:t>Interference</a:t>
            </a:r>
          </a:p>
          <a:p>
            <a:pPr lvl="1"/>
            <a:r>
              <a:rPr lang="en-US" dirty="0"/>
              <a:t>Speech harmonics</a:t>
            </a:r>
          </a:p>
          <a:p>
            <a:pPr lvl="1"/>
            <a:r>
              <a:rPr lang="en-US" dirty="0"/>
              <a:t>Air blowing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lvl="1"/>
            <a:endParaRPr lang="en-US" dirty="0"/>
          </a:p>
        </p:txBody>
      </p:sp>
      <p:pic>
        <p:nvPicPr>
          <p:cNvPr id="5" name="Picture 4">
            <a:extLst>
              <a:ext uri="{FF2B5EF4-FFF2-40B4-BE49-F238E27FC236}">
                <a16:creationId xmlns:a16="http://schemas.microsoft.com/office/drawing/2014/main" id="{8D090CCA-FC1E-446A-9610-98C6D4DAAE0D}"/>
              </a:ext>
            </a:extLst>
          </p:cNvPr>
          <p:cNvPicPr>
            <a:picLocks noChangeAspect="1"/>
          </p:cNvPicPr>
          <p:nvPr/>
        </p:nvPicPr>
        <p:blipFill rotWithShape="1">
          <a:blip r:embed="rId3"/>
          <a:srcRect b="74067"/>
          <a:stretch/>
        </p:blipFill>
        <p:spPr>
          <a:xfrm>
            <a:off x="5711925" y="4902870"/>
            <a:ext cx="6089550" cy="1235921"/>
          </a:xfrm>
          <a:prstGeom prst="rect">
            <a:avLst/>
          </a:prstGeom>
        </p:spPr>
      </p:pic>
      <p:sp>
        <p:nvSpPr>
          <p:cNvPr id="7" name="Slide Number Placeholder 6">
            <a:extLst>
              <a:ext uri="{FF2B5EF4-FFF2-40B4-BE49-F238E27FC236}">
                <a16:creationId xmlns:a16="http://schemas.microsoft.com/office/drawing/2014/main" id="{A310E1A2-ECC1-7044-8CEE-75A8990CDF85}"/>
              </a:ext>
            </a:extLst>
          </p:cNvPr>
          <p:cNvSpPr>
            <a:spLocks noGrp="1"/>
          </p:cNvSpPr>
          <p:nvPr>
            <p:ph type="sldNum" sz="quarter" idx="12"/>
          </p:nvPr>
        </p:nvSpPr>
        <p:spPr/>
        <p:txBody>
          <a:bodyPr/>
          <a:lstStyle/>
          <a:p>
            <a:fld id="{8C2007DB-4D60-504E-99B5-33AD8DD28A36}" type="slidenum">
              <a:rPr kumimoji="1" lang="zh-CN" altLang="en-US" smtClean="0"/>
              <a:t>11</a:t>
            </a:fld>
            <a:endParaRPr kumimoji="1" lang="zh-CN" altLang="en-US"/>
          </a:p>
        </p:txBody>
      </p:sp>
      <p:pic>
        <p:nvPicPr>
          <p:cNvPr id="13" name="Picture 12">
            <a:extLst>
              <a:ext uri="{FF2B5EF4-FFF2-40B4-BE49-F238E27FC236}">
                <a16:creationId xmlns:a16="http://schemas.microsoft.com/office/drawing/2014/main" id="{C0A631BB-8014-3946-9B78-00136AABCD61}"/>
              </a:ext>
            </a:extLst>
          </p:cNvPr>
          <p:cNvPicPr>
            <a:picLocks noChangeAspect="1"/>
          </p:cNvPicPr>
          <p:nvPr/>
        </p:nvPicPr>
        <p:blipFill rotWithShape="1">
          <a:blip r:embed="rId3"/>
          <a:srcRect t="35348" b="-1"/>
          <a:stretch/>
        </p:blipFill>
        <p:spPr>
          <a:xfrm>
            <a:off x="5711925" y="1417841"/>
            <a:ext cx="6089550" cy="3081215"/>
          </a:xfrm>
          <a:prstGeom prst="rect">
            <a:avLst/>
          </a:prstGeom>
        </p:spPr>
      </p:pic>
      <p:sp>
        <p:nvSpPr>
          <p:cNvPr id="14" name="TextBox 13">
            <a:extLst>
              <a:ext uri="{FF2B5EF4-FFF2-40B4-BE49-F238E27FC236}">
                <a16:creationId xmlns:a16="http://schemas.microsoft.com/office/drawing/2014/main" id="{6B824C24-7CA2-B841-AB44-A50310157728}"/>
              </a:ext>
            </a:extLst>
          </p:cNvPr>
          <p:cNvSpPr txBox="1"/>
          <p:nvPr/>
        </p:nvSpPr>
        <p:spPr>
          <a:xfrm>
            <a:off x="7517094" y="2650076"/>
            <a:ext cx="3257585" cy="369332"/>
          </a:xfrm>
          <a:prstGeom prst="rect">
            <a:avLst/>
          </a:prstGeom>
          <a:noFill/>
        </p:spPr>
        <p:txBody>
          <a:bodyPr wrap="square" rtlCol="0">
            <a:spAutoFit/>
          </a:bodyPr>
          <a:lstStyle/>
          <a:p>
            <a:pPr algn="ctr"/>
            <a:r>
              <a:rPr lang="en-US" dirty="0"/>
              <a:t>Clean Ultrasound Doppler Shift</a:t>
            </a:r>
          </a:p>
        </p:txBody>
      </p:sp>
      <p:sp>
        <p:nvSpPr>
          <p:cNvPr id="15" name="TextBox 14">
            <a:extLst>
              <a:ext uri="{FF2B5EF4-FFF2-40B4-BE49-F238E27FC236}">
                <a16:creationId xmlns:a16="http://schemas.microsoft.com/office/drawing/2014/main" id="{C4757EE0-D9EC-9A47-9838-450710E74314}"/>
              </a:ext>
            </a:extLst>
          </p:cNvPr>
          <p:cNvSpPr txBox="1"/>
          <p:nvPr/>
        </p:nvSpPr>
        <p:spPr>
          <a:xfrm>
            <a:off x="7517095" y="4499056"/>
            <a:ext cx="2773190" cy="369332"/>
          </a:xfrm>
          <a:prstGeom prst="rect">
            <a:avLst/>
          </a:prstGeom>
          <a:noFill/>
        </p:spPr>
        <p:txBody>
          <a:bodyPr wrap="square" rtlCol="0">
            <a:spAutoFit/>
          </a:bodyPr>
          <a:lstStyle/>
          <a:p>
            <a:pPr algn="ctr"/>
            <a:r>
              <a:rPr lang="en-US" dirty="0"/>
              <a:t>Audio T-F Spectrogram</a:t>
            </a:r>
          </a:p>
        </p:txBody>
      </p:sp>
      <p:sp>
        <p:nvSpPr>
          <p:cNvPr id="16" name="TextBox 15">
            <a:extLst>
              <a:ext uri="{FF2B5EF4-FFF2-40B4-BE49-F238E27FC236}">
                <a16:creationId xmlns:a16="http://schemas.microsoft.com/office/drawing/2014/main" id="{4E4B964E-7141-5F43-838F-24FE8881C2E4}"/>
              </a:ext>
            </a:extLst>
          </p:cNvPr>
          <p:cNvSpPr txBox="1"/>
          <p:nvPr/>
        </p:nvSpPr>
        <p:spPr>
          <a:xfrm>
            <a:off x="7517095" y="6123543"/>
            <a:ext cx="3257584" cy="369332"/>
          </a:xfrm>
          <a:prstGeom prst="rect">
            <a:avLst/>
          </a:prstGeom>
          <a:noFill/>
        </p:spPr>
        <p:txBody>
          <a:bodyPr wrap="square" rtlCol="0">
            <a:spAutoFit/>
          </a:bodyPr>
          <a:lstStyle/>
          <a:p>
            <a:pPr algn="ctr"/>
            <a:r>
              <a:rPr lang="en-US" dirty="0"/>
              <a:t>Noisy Ultrasound Doppler Shift</a:t>
            </a:r>
          </a:p>
        </p:txBody>
      </p:sp>
      <p:sp>
        <p:nvSpPr>
          <p:cNvPr id="17" name="Rectangle 16">
            <a:extLst>
              <a:ext uri="{FF2B5EF4-FFF2-40B4-BE49-F238E27FC236}">
                <a16:creationId xmlns:a16="http://schemas.microsoft.com/office/drawing/2014/main" id="{77A871DD-BEDE-2A42-8A1D-89870AA1E5BB}"/>
              </a:ext>
            </a:extLst>
          </p:cNvPr>
          <p:cNvSpPr/>
          <p:nvPr/>
        </p:nvSpPr>
        <p:spPr>
          <a:xfrm>
            <a:off x="10580913" y="5229061"/>
            <a:ext cx="979715" cy="369332"/>
          </a:xfrm>
          <a:prstGeom prst="rect">
            <a:avLst/>
          </a:prstGeom>
          <a:solidFill>
            <a:schemeClr val="tx1">
              <a:lumMod val="95000"/>
              <a:lumOff val="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EE63AD-222A-A046-9146-B75266330CB6}"/>
              </a:ext>
            </a:extLst>
          </p:cNvPr>
          <p:cNvSpPr/>
          <p:nvPr/>
        </p:nvSpPr>
        <p:spPr>
          <a:xfrm>
            <a:off x="9442348" y="4959209"/>
            <a:ext cx="1138565" cy="369332"/>
          </a:xfrm>
          <a:prstGeom prst="rect">
            <a:avLst/>
          </a:prstGeom>
          <a:solidFill>
            <a:schemeClr val="tx1">
              <a:lumMod val="95000"/>
              <a:lumOff val="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CB2A82-86E8-8845-807D-209416F8ED06}"/>
              </a:ext>
            </a:extLst>
          </p:cNvPr>
          <p:cNvSpPr/>
          <p:nvPr/>
        </p:nvSpPr>
        <p:spPr>
          <a:xfrm>
            <a:off x="6691640" y="4959208"/>
            <a:ext cx="979715" cy="434329"/>
          </a:xfrm>
          <a:prstGeom prst="rect">
            <a:avLst/>
          </a:prstGeom>
          <a:solidFill>
            <a:schemeClr val="tx1">
              <a:lumMod val="95000"/>
              <a:lumOff val="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20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E076-B8E5-4041-9665-4465D7B3A738}"/>
              </a:ext>
            </a:extLst>
          </p:cNvPr>
          <p:cNvSpPr>
            <a:spLocks noGrp="1"/>
          </p:cNvSpPr>
          <p:nvPr>
            <p:ph type="title"/>
          </p:nvPr>
        </p:nvSpPr>
        <p:spPr/>
        <p:txBody>
          <a:bodyPr/>
          <a:lstStyle/>
          <a:p>
            <a:r>
              <a:rPr lang="en-US" b="1" dirty="0">
                <a:latin typeface="Calibri (Body)"/>
              </a:rPr>
              <a:t>Network Design</a:t>
            </a:r>
          </a:p>
        </p:txBody>
      </p:sp>
      <p:sp>
        <p:nvSpPr>
          <p:cNvPr id="3" name="Content Placeholder 2">
            <a:extLst>
              <a:ext uri="{FF2B5EF4-FFF2-40B4-BE49-F238E27FC236}">
                <a16:creationId xmlns:a16="http://schemas.microsoft.com/office/drawing/2014/main" id="{9EC9DDD8-8704-F347-BC1A-040D01775A24}"/>
              </a:ext>
            </a:extLst>
          </p:cNvPr>
          <p:cNvSpPr>
            <a:spLocks noGrp="1"/>
          </p:cNvSpPr>
          <p:nvPr>
            <p:ph idx="1"/>
          </p:nvPr>
        </p:nvSpPr>
        <p:spPr>
          <a:xfrm>
            <a:off x="838200" y="5265018"/>
            <a:ext cx="10515600" cy="1592982"/>
          </a:xfrm>
        </p:spPr>
        <p:txBody>
          <a:bodyPr>
            <a:normAutofit/>
          </a:bodyPr>
          <a:lstStyle/>
          <a:p>
            <a:r>
              <a:rPr lang="en-US" dirty="0"/>
              <a:t>T-F domain multi-modal amplitude network</a:t>
            </a:r>
          </a:p>
          <a:p>
            <a:r>
              <a:rPr lang="en-US" dirty="0"/>
              <a:t>T domain phase network</a:t>
            </a:r>
          </a:p>
        </p:txBody>
      </p:sp>
      <p:pic>
        <p:nvPicPr>
          <p:cNvPr id="5" name="Picture 4">
            <a:extLst>
              <a:ext uri="{FF2B5EF4-FFF2-40B4-BE49-F238E27FC236}">
                <a16:creationId xmlns:a16="http://schemas.microsoft.com/office/drawing/2014/main" id="{075D83BE-B976-654C-8B4F-61EBBFC2CB17}"/>
              </a:ext>
            </a:extLst>
          </p:cNvPr>
          <p:cNvPicPr>
            <a:picLocks noChangeAspect="1"/>
          </p:cNvPicPr>
          <p:nvPr/>
        </p:nvPicPr>
        <p:blipFill>
          <a:blip r:embed="rId3"/>
          <a:stretch>
            <a:fillRect/>
          </a:stretch>
        </p:blipFill>
        <p:spPr>
          <a:xfrm>
            <a:off x="0" y="1399123"/>
            <a:ext cx="12192000" cy="3616991"/>
          </a:xfrm>
          <a:prstGeom prst="rect">
            <a:avLst/>
          </a:prstGeom>
        </p:spPr>
      </p:pic>
      <p:sp>
        <p:nvSpPr>
          <p:cNvPr id="4" name="Slide Number Placeholder 3">
            <a:extLst>
              <a:ext uri="{FF2B5EF4-FFF2-40B4-BE49-F238E27FC236}">
                <a16:creationId xmlns:a16="http://schemas.microsoft.com/office/drawing/2014/main" id="{4001F2FF-D344-574D-96A7-8DBE0842EAAF}"/>
              </a:ext>
            </a:extLst>
          </p:cNvPr>
          <p:cNvSpPr>
            <a:spLocks noGrp="1"/>
          </p:cNvSpPr>
          <p:nvPr>
            <p:ph type="sldNum" sz="quarter" idx="12"/>
          </p:nvPr>
        </p:nvSpPr>
        <p:spPr/>
        <p:txBody>
          <a:bodyPr/>
          <a:lstStyle/>
          <a:p>
            <a:fld id="{8C2007DB-4D60-504E-99B5-33AD8DD28A36}" type="slidenum">
              <a:rPr kumimoji="1" lang="zh-CN" altLang="en-US" smtClean="0"/>
              <a:t>12</a:t>
            </a:fld>
            <a:endParaRPr kumimoji="1" lang="zh-CN" altLang="en-US"/>
          </a:p>
        </p:txBody>
      </p:sp>
    </p:spTree>
    <p:extLst>
      <p:ext uri="{BB962C8B-B14F-4D97-AF65-F5344CB8AC3E}">
        <p14:creationId xmlns:p14="http://schemas.microsoft.com/office/powerpoint/2010/main" val="397737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2BA0D-4A9E-3443-8215-5DEA6744D0ED}"/>
              </a:ext>
            </a:extLst>
          </p:cNvPr>
          <p:cNvSpPr>
            <a:spLocks noGrp="1"/>
          </p:cNvSpPr>
          <p:nvPr>
            <p:ph type="title"/>
          </p:nvPr>
        </p:nvSpPr>
        <p:spPr/>
        <p:txBody>
          <a:bodyPr/>
          <a:lstStyle/>
          <a:p>
            <a:r>
              <a:rPr lang="en-US" b="1" dirty="0">
                <a:latin typeface="Calibri (Body)"/>
              </a:rPr>
              <a:t>T-F domain multi-modal amplitude network</a:t>
            </a:r>
          </a:p>
        </p:txBody>
      </p:sp>
      <p:pic>
        <p:nvPicPr>
          <p:cNvPr id="4" name="Picture 3">
            <a:extLst>
              <a:ext uri="{FF2B5EF4-FFF2-40B4-BE49-F238E27FC236}">
                <a16:creationId xmlns:a16="http://schemas.microsoft.com/office/drawing/2014/main" id="{46093A57-EFD7-5E4D-BEA2-4EE2A1EAFC38}"/>
              </a:ext>
            </a:extLst>
          </p:cNvPr>
          <p:cNvPicPr>
            <a:picLocks noChangeAspect="1"/>
          </p:cNvPicPr>
          <p:nvPr/>
        </p:nvPicPr>
        <p:blipFill>
          <a:blip r:embed="rId3"/>
          <a:stretch>
            <a:fillRect/>
          </a:stretch>
        </p:blipFill>
        <p:spPr>
          <a:xfrm>
            <a:off x="1352250" y="1749841"/>
            <a:ext cx="9122966" cy="3655544"/>
          </a:xfrm>
          <a:prstGeom prst="rect">
            <a:avLst/>
          </a:prstGeom>
        </p:spPr>
      </p:pic>
      <p:sp>
        <p:nvSpPr>
          <p:cNvPr id="6" name="TextBox 5">
            <a:extLst>
              <a:ext uri="{FF2B5EF4-FFF2-40B4-BE49-F238E27FC236}">
                <a16:creationId xmlns:a16="http://schemas.microsoft.com/office/drawing/2014/main" id="{7CB71AD5-6F44-004A-A26B-BB494BCC9CAE}"/>
              </a:ext>
            </a:extLst>
          </p:cNvPr>
          <p:cNvSpPr txBox="1"/>
          <p:nvPr/>
        </p:nvSpPr>
        <p:spPr>
          <a:xfrm>
            <a:off x="489858" y="5833130"/>
            <a:ext cx="11185072" cy="523220"/>
          </a:xfrm>
          <a:prstGeom prst="rect">
            <a:avLst/>
          </a:prstGeom>
          <a:solidFill>
            <a:srgbClr val="C00000"/>
          </a:solidFill>
        </p:spPr>
        <p:txBody>
          <a:bodyPr wrap="square" rtlCol="0">
            <a:spAutoFit/>
          </a:bodyPr>
          <a:lstStyle/>
          <a:p>
            <a:r>
              <a:rPr lang="en-US" sz="2800" dirty="0">
                <a:solidFill>
                  <a:schemeClr val="bg1"/>
                </a:solidFill>
              </a:rPr>
              <a:t>Whether this DNN model fully utilizes the ultrasonic information? </a:t>
            </a:r>
          </a:p>
        </p:txBody>
      </p:sp>
      <p:sp>
        <p:nvSpPr>
          <p:cNvPr id="3" name="Slide Number Placeholder 2">
            <a:extLst>
              <a:ext uri="{FF2B5EF4-FFF2-40B4-BE49-F238E27FC236}">
                <a16:creationId xmlns:a16="http://schemas.microsoft.com/office/drawing/2014/main" id="{B54BB3CF-1065-0E41-820D-FDB0D83E3131}"/>
              </a:ext>
            </a:extLst>
          </p:cNvPr>
          <p:cNvSpPr>
            <a:spLocks noGrp="1"/>
          </p:cNvSpPr>
          <p:nvPr>
            <p:ph type="sldNum" sz="quarter" idx="12"/>
          </p:nvPr>
        </p:nvSpPr>
        <p:spPr/>
        <p:txBody>
          <a:bodyPr/>
          <a:lstStyle/>
          <a:p>
            <a:fld id="{8C2007DB-4D60-504E-99B5-33AD8DD28A36}" type="slidenum">
              <a:rPr kumimoji="1" lang="zh-CN" altLang="en-US" smtClean="0"/>
              <a:t>13</a:t>
            </a:fld>
            <a:endParaRPr kumimoji="1" lang="zh-CN" altLang="en-US"/>
          </a:p>
        </p:txBody>
      </p:sp>
      <p:sp>
        <p:nvSpPr>
          <p:cNvPr id="7" name="Rectangle 6">
            <a:extLst>
              <a:ext uri="{FF2B5EF4-FFF2-40B4-BE49-F238E27FC236}">
                <a16:creationId xmlns:a16="http://schemas.microsoft.com/office/drawing/2014/main" id="{5DC2CBDB-6A04-3645-A63E-D27EFC9FC7C8}"/>
              </a:ext>
            </a:extLst>
          </p:cNvPr>
          <p:cNvSpPr/>
          <p:nvPr/>
        </p:nvSpPr>
        <p:spPr>
          <a:xfrm>
            <a:off x="1493520" y="2118433"/>
            <a:ext cx="5201194" cy="1424867"/>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DFD707C-10AF-AE42-8CCF-B81BC2F5E75D}"/>
              </a:ext>
            </a:extLst>
          </p:cNvPr>
          <p:cNvSpPr/>
          <p:nvPr/>
        </p:nvSpPr>
        <p:spPr>
          <a:xfrm>
            <a:off x="6694714" y="3013429"/>
            <a:ext cx="493123" cy="1424867"/>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8748E83-97C1-B841-B746-1CDD64837EE3}"/>
              </a:ext>
            </a:extLst>
          </p:cNvPr>
          <p:cNvSpPr txBox="1"/>
          <p:nvPr/>
        </p:nvSpPr>
        <p:spPr>
          <a:xfrm>
            <a:off x="7869556" y="4597452"/>
            <a:ext cx="2150472" cy="400110"/>
          </a:xfrm>
          <a:prstGeom prst="rect">
            <a:avLst/>
          </a:prstGeom>
          <a:noFill/>
        </p:spPr>
        <p:txBody>
          <a:bodyPr wrap="square" rtlCol="0">
            <a:spAutoFit/>
          </a:bodyPr>
          <a:lstStyle/>
          <a:p>
            <a:r>
              <a:rPr lang="en-US" sz="2000" dirty="0"/>
              <a:t>Amplitude mask</a:t>
            </a:r>
          </a:p>
        </p:txBody>
      </p:sp>
      <p:sp>
        <p:nvSpPr>
          <p:cNvPr id="9" name="Rectangle 8">
            <a:extLst>
              <a:ext uri="{FF2B5EF4-FFF2-40B4-BE49-F238E27FC236}">
                <a16:creationId xmlns:a16="http://schemas.microsoft.com/office/drawing/2014/main" id="{78FE0436-07E4-6443-AB18-D48F0C3F7C80}"/>
              </a:ext>
            </a:extLst>
          </p:cNvPr>
          <p:cNvSpPr/>
          <p:nvPr/>
        </p:nvSpPr>
        <p:spPr>
          <a:xfrm>
            <a:off x="8944792" y="3013429"/>
            <a:ext cx="493123" cy="1424867"/>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84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bg/>
                                          </p:spTgt>
                                        </p:tgtEl>
                                        <p:attrNameLst>
                                          <p:attrName>style.visibility</p:attrName>
                                        </p:attrNameLst>
                                      </p:cBhvr>
                                      <p:to>
                                        <p:strVal val="visible"/>
                                      </p:to>
                                    </p:set>
                                    <p:anim calcmode="lin" valueType="num">
                                      <p:cBhvr additive="base">
                                        <p:cTn id="25" dur="500" fill="hold"/>
                                        <p:tgtEl>
                                          <p:spTgt spid="6">
                                            <p:bg/>
                                          </p:spTgt>
                                        </p:tgtEl>
                                        <p:attrNameLst>
                                          <p:attrName>ppt_x</p:attrName>
                                        </p:attrNameLst>
                                      </p:cBhvr>
                                      <p:tavLst>
                                        <p:tav tm="0">
                                          <p:val>
                                            <p:strVal val="#ppt_x"/>
                                          </p:val>
                                        </p:tav>
                                        <p:tav tm="100000">
                                          <p:val>
                                            <p:strVal val="#ppt_x"/>
                                          </p:val>
                                        </p:tav>
                                      </p:tavLst>
                                    </p:anim>
                                    <p:anim calcmode="lin" valueType="num">
                                      <p:cBhvr additive="base">
                                        <p:cTn id="26" dur="500" fill="hold"/>
                                        <p:tgtEl>
                                          <p:spTgt spid="6">
                                            <p:bg/>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additive="base">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AECD-BD4B-D841-A75E-67FC787CCE7A}"/>
              </a:ext>
            </a:extLst>
          </p:cNvPr>
          <p:cNvSpPr>
            <a:spLocks noGrp="1"/>
          </p:cNvSpPr>
          <p:nvPr>
            <p:ph type="title"/>
          </p:nvPr>
        </p:nvSpPr>
        <p:spPr/>
        <p:txBody>
          <a:bodyPr/>
          <a:lstStyle/>
          <a:p>
            <a:r>
              <a:rPr lang="en-US" b="1" dirty="0">
                <a:latin typeface="Calibri (Body)"/>
              </a:rPr>
              <a:t>Discriminator Network Design</a:t>
            </a:r>
          </a:p>
        </p:txBody>
      </p:sp>
      <p:pic>
        <p:nvPicPr>
          <p:cNvPr id="4" name="Picture 3">
            <a:extLst>
              <a:ext uri="{FF2B5EF4-FFF2-40B4-BE49-F238E27FC236}">
                <a16:creationId xmlns:a16="http://schemas.microsoft.com/office/drawing/2014/main" id="{E3BEA866-94C0-6745-9BCE-A81AA666B1ED}"/>
              </a:ext>
            </a:extLst>
          </p:cNvPr>
          <p:cNvPicPr>
            <a:picLocks noChangeAspect="1"/>
          </p:cNvPicPr>
          <p:nvPr/>
        </p:nvPicPr>
        <p:blipFill rotWithShape="1">
          <a:blip r:embed="rId3"/>
          <a:srcRect l="2710" r="57468" b="35007"/>
          <a:stretch/>
        </p:blipFill>
        <p:spPr>
          <a:xfrm>
            <a:off x="1574473" y="3190875"/>
            <a:ext cx="3414738" cy="3210765"/>
          </a:xfrm>
          <a:prstGeom prst="rect">
            <a:avLst/>
          </a:prstGeom>
        </p:spPr>
      </p:pic>
      <p:pic>
        <p:nvPicPr>
          <p:cNvPr id="6" name="Picture 5">
            <a:extLst>
              <a:ext uri="{FF2B5EF4-FFF2-40B4-BE49-F238E27FC236}">
                <a16:creationId xmlns:a16="http://schemas.microsoft.com/office/drawing/2014/main" id="{8DF1C922-70EF-4524-97ED-4D4246185FD7}"/>
              </a:ext>
            </a:extLst>
          </p:cNvPr>
          <p:cNvPicPr>
            <a:picLocks noChangeAspect="1"/>
          </p:cNvPicPr>
          <p:nvPr/>
        </p:nvPicPr>
        <p:blipFill rotWithShape="1">
          <a:blip r:embed="rId3"/>
          <a:srcRect l="48776" t="76239" r="34462"/>
          <a:stretch/>
        </p:blipFill>
        <p:spPr>
          <a:xfrm>
            <a:off x="6860530" y="5065243"/>
            <a:ext cx="1435558" cy="1172428"/>
          </a:xfrm>
          <a:prstGeom prst="rect">
            <a:avLst/>
          </a:prstGeom>
        </p:spPr>
      </p:pic>
      <p:pic>
        <p:nvPicPr>
          <p:cNvPr id="7" name="Picture 6">
            <a:extLst>
              <a:ext uri="{FF2B5EF4-FFF2-40B4-BE49-F238E27FC236}">
                <a16:creationId xmlns:a16="http://schemas.microsoft.com/office/drawing/2014/main" id="{56454561-2B3D-4112-AD2C-E3669ABFE6A2}"/>
              </a:ext>
            </a:extLst>
          </p:cNvPr>
          <p:cNvPicPr>
            <a:picLocks noChangeAspect="1"/>
          </p:cNvPicPr>
          <p:nvPr/>
        </p:nvPicPr>
        <p:blipFill rotWithShape="1">
          <a:blip r:embed="rId3"/>
          <a:srcRect l="23005" t="37854" r="57468" b="35007"/>
          <a:stretch/>
        </p:blipFill>
        <p:spPr>
          <a:xfrm>
            <a:off x="8597342" y="5060937"/>
            <a:ext cx="1674442" cy="1340703"/>
          </a:xfrm>
          <a:prstGeom prst="rect">
            <a:avLst/>
          </a:prstGeom>
        </p:spPr>
      </p:pic>
      <p:pic>
        <p:nvPicPr>
          <p:cNvPr id="9" name="Picture 8">
            <a:extLst>
              <a:ext uri="{FF2B5EF4-FFF2-40B4-BE49-F238E27FC236}">
                <a16:creationId xmlns:a16="http://schemas.microsoft.com/office/drawing/2014/main" id="{83C5009F-9B23-4466-98D1-9E55837C5711}"/>
              </a:ext>
            </a:extLst>
          </p:cNvPr>
          <p:cNvPicPr>
            <a:picLocks noChangeAspect="1"/>
          </p:cNvPicPr>
          <p:nvPr/>
        </p:nvPicPr>
        <p:blipFill rotWithShape="1">
          <a:blip r:embed="rId3"/>
          <a:srcRect l="63463" t="1" r="10195" b="62519"/>
          <a:stretch/>
        </p:blipFill>
        <p:spPr>
          <a:xfrm>
            <a:off x="7226762" y="3191189"/>
            <a:ext cx="2280940" cy="1869748"/>
          </a:xfrm>
          <a:prstGeom prst="rect">
            <a:avLst/>
          </a:prstGeom>
        </p:spPr>
      </p:pic>
      <p:sp>
        <p:nvSpPr>
          <p:cNvPr id="3" name="Slide Number Placeholder 2">
            <a:extLst>
              <a:ext uri="{FF2B5EF4-FFF2-40B4-BE49-F238E27FC236}">
                <a16:creationId xmlns:a16="http://schemas.microsoft.com/office/drawing/2014/main" id="{5AABF360-0EC9-4844-87CC-13668E249D40}"/>
              </a:ext>
            </a:extLst>
          </p:cNvPr>
          <p:cNvSpPr>
            <a:spLocks noGrp="1"/>
          </p:cNvSpPr>
          <p:nvPr>
            <p:ph type="sldNum" sz="quarter" idx="12"/>
          </p:nvPr>
        </p:nvSpPr>
        <p:spPr/>
        <p:txBody>
          <a:bodyPr/>
          <a:lstStyle/>
          <a:p>
            <a:fld id="{8C2007DB-4D60-504E-99B5-33AD8DD28A36}" type="slidenum">
              <a:rPr kumimoji="1" lang="zh-CN" altLang="en-US" smtClean="0"/>
              <a:t>14</a:t>
            </a:fld>
            <a:endParaRPr kumimoji="1" lang="zh-CN" altLang="en-US"/>
          </a:p>
        </p:txBody>
      </p:sp>
      <p:sp>
        <p:nvSpPr>
          <p:cNvPr id="8" name="Oval Callout 7">
            <a:extLst>
              <a:ext uri="{FF2B5EF4-FFF2-40B4-BE49-F238E27FC236}">
                <a16:creationId xmlns:a16="http://schemas.microsoft.com/office/drawing/2014/main" id="{8D7B6ADD-8D82-5242-B5EB-1C1626EDA59B}"/>
              </a:ext>
            </a:extLst>
          </p:cNvPr>
          <p:cNvSpPr/>
          <p:nvPr/>
        </p:nvSpPr>
        <p:spPr>
          <a:xfrm>
            <a:off x="1988818" y="1543300"/>
            <a:ext cx="3741422" cy="1592982"/>
          </a:xfrm>
          <a:prstGeom prst="wedgeEllipseCallou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E5E1D38-BD9D-534D-8843-2B6AFAB0AB2D}"/>
              </a:ext>
            </a:extLst>
          </p:cNvPr>
          <p:cNvSpPr txBox="1"/>
          <p:nvPr/>
        </p:nvSpPr>
        <p:spPr>
          <a:xfrm>
            <a:off x="2465069" y="1917083"/>
            <a:ext cx="2788920" cy="830997"/>
          </a:xfrm>
          <a:prstGeom prst="rect">
            <a:avLst/>
          </a:prstGeom>
          <a:noFill/>
        </p:spPr>
        <p:txBody>
          <a:bodyPr wrap="square" rtlCol="0">
            <a:spAutoFit/>
          </a:bodyPr>
          <a:lstStyle/>
          <a:p>
            <a:r>
              <a:rPr lang="en-US" sz="2400" dirty="0"/>
              <a:t>We are from the </a:t>
            </a:r>
            <a:r>
              <a:rPr lang="en-US" sz="2400" b="1" dirty="0">
                <a:solidFill>
                  <a:srgbClr val="FF0000"/>
                </a:solidFill>
              </a:rPr>
              <a:t>same targeted user</a:t>
            </a:r>
            <a:r>
              <a:rPr lang="en-US" sz="2400" dirty="0"/>
              <a:t>.</a:t>
            </a:r>
          </a:p>
        </p:txBody>
      </p:sp>
      <p:sp>
        <p:nvSpPr>
          <p:cNvPr id="11" name="Oval Callout 10">
            <a:extLst>
              <a:ext uri="{FF2B5EF4-FFF2-40B4-BE49-F238E27FC236}">
                <a16:creationId xmlns:a16="http://schemas.microsoft.com/office/drawing/2014/main" id="{76055188-DD35-514E-8A59-AE4003EA343E}"/>
              </a:ext>
            </a:extLst>
          </p:cNvPr>
          <p:cNvSpPr/>
          <p:nvPr/>
        </p:nvSpPr>
        <p:spPr>
          <a:xfrm>
            <a:off x="7226762" y="1543502"/>
            <a:ext cx="3741422" cy="1592982"/>
          </a:xfrm>
          <a:prstGeom prst="wedgeEllipseCallou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060B13-E1FF-F14F-BD75-9650DB50E453}"/>
              </a:ext>
            </a:extLst>
          </p:cNvPr>
          <p:cNvSpPr txBox="1"/>
          <p:nvPr/>
        </p:nvSpPr>
        <p:spPr>
          <a:xfrm>
            <a:off x="7600144" y="1740902"/>
            <a:ext cx="2961176" cy="1200329"/>
          </a:xfrm>
          <a:prstGeom prst="rect">
            <a:avLst/>
          </a:prstGeom>
          <a:noFill/>
        </p:spPr>
        <p:txBody>
          <a:bodyPr wrap="square" rtlCol="0">
            <a:spAutoFit/>
          </a:bodyPr>
          <a:lstStyle/>
          <a:p>
            <a:r>
              <a:rPr lang="en-US" sz="2400" dirty="0"/>
              <a:t>The audio is too noisy. It is </a:t>
            </a:r>
            <a:r>
              <a:rPr lang="en-US" sz="2400" b="1" dirty="0">
                <a:solidFill>
                  <a:srgbClr val="FF0000"/>
                </a:solidFill>
              </a:rPr>
              <a:t>not paired </a:t>
            </a:r>
            <a:r>
              <a:rPr lang="en-US" sz="2400" dirty="0"/>
              <a:t>with ultrasound.</a:t>
            </a:r>
          </a:p>
        </p:txBody>
      </p:sp>
    </p:spTree>
    <p:extLst>
      <p:ext uri="{BB962C8B-B14F-4D97-AF65-F5344CB8AC3E}">
        <p14:creationId xmlns:p14="http://schemas.microsoft.com/office/powerpoint/2010/main" val="125880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5FCE-FC13-B046-B9BA-B22648C85C12}"/>
              </a:ext>
            </a:extLst>
          </p:cNvPr>
          <p:cNvSpPr>
            <a:spLocks noGrp="1"/>
          </p:cNvSpPr>
          <p:nvPr>
            <p:ph type="title"/>
          </p:nvPr>
        </p:nvSpPr>
        <p:spPr/>
        <p:txBody>
          <a:bodyPr/>
          <a:lstStyle/>
          <a:p>
            <a:r>
              <a:rPr lang="en-US" b="1" dirty="0">
                <a:latin typeface="Calibri (Body)"/>
              </a:rPr>
              <a:t>Discriminator Network Design</a:t>
            </a:r>
          </a:p>
        </p:txBody>
      </p:sp>
      <p:sp>
        <p:nvSpPr>
          <p:cNvPr id="6" name="TextBox 5">
            <a:extLst>
              <a:ext uri="{FF2B5EF4-FFF2-40B4-BE49-F238E27FC236}">
                <a16:creationId xmlns:a16="http://schemas.microsoft.com/office/drawing/2014/main" id="{4F623C7C-F606-6841-91E7-654A953A1039}"/>
              </a:ext>
            </a:extLst>
          </p:cNvPr>
          <p:cNvSpPr txBox="1"/>
          <p:nvPr/>
        </p:nvSpPr>
        <p:spPr>
          <a:xfrm>
            <a:off x="1443789" y="2233062"/>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621CEA22-A626-CE46-8954-1A1D6DFE7F77}"/>
              </a:ext>
            </a:extLst>
          </p:cNvPr>
          <p:cNvPicPr>
            <a:picLocks noChangeAspect="1"/>
          </p:cNvPicPr>
          <p:nvPr/>
        </p:nvPicPr>
        <p:blipFill>
          <a:blip r:embed="rId3"/>
          <a:stretch>
            <a:fillRect/>
          </a:stretch>
        </p:blipFill>
        <p:spPr>
          <a:xfrm>
            <a:off x="6822889" y="4794446"/>
            <a:ext cx="5122183" cy="2027714"/>
          </a:xfrm>
          <a:prstGeom prst="rect">
            <a:avLst/>
          </a:prstGeom>
        </p:spPr>
      </p:pic>
      <p:sp>
        <p:nvSpPr>
          <p:cNvPr id="9" name="Content Placeholder 2">
            <a:extLst>
              <a:ext uri="{FF2B5EF4-FFF2-40B4-BE49-F238E27FC236}">
                <a16:creationId xmlns:a16="http://schemas.microsoft.com/office/drawing/2014/main" id="{B7924801-934D-4538-8C4F-FB15621E4B37}"/>
              </a:ext>
            </a:extLst>
          </p:cNvPr>
          <p:cNvSpPr txBox="1">
            <a:spLocks/>
          </p:cNvSpPr>
          <p:nvPr/>
        </p:nvSpPr>
        <p:spPr>
          <a:xfrm>
            <a:off x="838200" y="5220022"/>
            <a:ext cx="5984689" cy="1592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Fake pair: Noisy Speech + Ultrasound</a:t>
            </a:r>
          </a:p>
          <a:p>
            <a:r>
              <a:rPr lang="en-US" dirty="0"/>
              <a:t>Real pair: Clean Speech + Ultrasound</a:t>
            </a:r>
          </a:p>
        </p:txBody>
      </p:sp>
      <p:sp>
        <p:nvSpPr>
          <p:cNvPr id="3" name="Slide Number Placeholder 2">
            <a:extLst>
              <a:ext uri="{FF2B5EF4-FFF2-40B4-BE49-F238E27FC236}">
                <a16:creationId xmlns:a16="http://schemas.microsoft.com/office/drawing/2014/main" id="{B5A04BCB-910B-D14B-B95A-8A51A564A013}"/>
              </a:ext>
            </a:extLst>
          </p:cNvPr>
          <p:cNvSpPr>
            <a:spLocks noGrp="1"/>
          </p:cNvSpPr>
          <p:nvPr>
            <p:ph type="sldNum" sz="quarter" idx="12"/>
          </p:nvPr>
        </p:nvSpPr>
        <p:spPr/>
        <p:txBody>
          <a:bodyPr/>
          <a:lstStyle/>
          <a:p>
            <a:fld id="{8C2007DB-4D60-504E-99B5-33AD8DD28A36}" type="slidenum">
              <a:rPr kumimoji="1" lang="zh-CN" altLang="en-US" smtClean="0"/>
              <a:t>15</a:t>
            </a:fld>
            <a:endParaRPr kumimoji="1" lang="zh-CN" altLang="en-US"/>
          </a:p>
        </p:txBody>
      </p:sp>
      <p:sp>
        <p:nvSpPr>
          <p:cNvPr id="12" name="Content Placeholder 11">
            <a:extLst>
              <a:ext uri="{FF2B5EF4-FFF2-40B4-BE49-F238E27FC236}">
                <a16:creationId xmlns:a16="http://schemas.microsoft.com/office/drawing/2014/main" id="{0A585107-61C0-6844-BF4A-7F107BC9524F}"/>
              </a:ext>
            </a:extLst>
          </p:cNvPr>
          <p:cNvSpPr>
            <a:spLocks noGrp="1"/>
          </p:cNvSpPr>
          <p:nvPr>
            <p:ph idx="1"/>
          </p:nvPr>
        </p:nvSpPr>
        <p:spPr>
          <a:xfrm>
            <a:off x="838200" y="1825625"/>
            <a:ext cx="3368040" cy="4351338"/>
          </a:xfrm>
        </p:spPr>
        <p:txBody>
          <a:bodyPr/>
          <a:lstStyle/>
          <a:p>
            <a:r>
              <a:rPr lang="en-US" dirty="0"/>
              <a:t>Triplet Loss C</a:t>
            </a:r>
          </a:p>
        </p:txBody>
      </p:sp>
      <p:sp>
        <p:nvSpPr>
          <p:cNvPr id="13" name="Oval 12">
            <a:extLst>
              <a:ext uri="{FF2B5EF4-FFF2-40B4-BE49-F238E27FC236}">
                <a16:creationId xmlns:a16="http://schemas.microsoft.com/office/drawing/2014/main" id="{6E19B477-B693-F94D-864E-C13E16E40132}"/>
              </a:ext>
            </a:extLst>
          </p:cNvPr>
          <p:cNvSpPr/>
          <p:nvPr/>
        </p:nvSpPr>
        <p:spPr>
          <a:xfrm>
            <a:off x="1555666" y="3086541"/>
            <a:ext cx="430731" cy="4307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B981E82-69A9-3C4B-AFC2-38B72A05BDF1}"/>
              </a:ext>
            </a:extLst>
          </p:cNvPr>
          <p:cNvSpPr txBox="1"/>
          <p:nvPr/>
        </p:nvSpPr>
        <p:spPr>
          <a:xfrm>
            <a:off x="-41469" y="3780403"/>
            <a:ext cx="3554931" cy="400110"/>
          </a:xfrm>
          <a:prstGeom prst="rect">
            <a:avLst/>
          </a:prstGeom>
          <a:noFill/>
        </p:spPr>
        <p:txBody>
          <a:bodyPr wrap="square" rtlCol="0">
            <a:spAutoFit/>
          </a:bodyPr>
          <a:lstStyle/>
          <a:p>
            <a:r>
              <a:rPr lang="en-US" sz="2000" dirty="0"/>
              <a:t>Anchor: Ultrasound</a:t>
            </a:r>
          </a:p>
        </p:txBody>
      </p:sp>
      <p:sp>
        <p:nvSpPr>
          <p:cNvPr id="15" name="Oval 14">
            <a:extLst>
              <a:ext uri="{FF2B5EF4-FFF2-40B4-BE49-F238E27FC236}">
                <a16:creationId xmlns:a16="http://schemas.microsoft.com/office/drawing/2014/main" id="{7AC4B600-E9B2-6747-9E7C-697D7F1A6C22}"/>
              </a:ext>
            </a:extLst>
          </p:cNvPr>
          <p:cNvSpPr/>
          <p:nvPr/>
        </p:nvSpPr>
        <p:spPr>
          <a:xfrm>
            <a:off x="3490200" y="2437966"/>
            <a:ext cx="430731" cy="4307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BF2209B-15DA-B04C-B22F-A85EA06342C8}"/>
              </a:ext>
            </a:extLst>
          </p:cNvPr>
          <p:cNvCxnSpPr>
            <a:cxnSpLocks/>
            <a:stCxn id="13" idx="7"/>
            <a:endCxn id="15" idx="2"/>
          </p:cNvCxnSpPr>
          <p:nvPr/>
        </p:nvCxnSpPr>
        <p:spPr>
          <a:xfrm flipV="1">
            <a:off x="1923318" y="2653332"/>
            <a:ext cx="1566882" cy="49628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F673180-EF08-E447-BBFD-AD20D38AAB35}"/>
              </a:ext>
            </a:extLst>
          </p:cNvPr>
          <p:cNvCxnSpPr>
            <a:cxnSpLocks/>
            <a:stCxn id="13" idx="5"/>
          </p:cNvCxnSpPr>
          <p:nvPr/>
        </p:nvCxnSpPr>
        <p:spPr>
          <a:xfrm>
            <a:off x="1923318" y="3454193"/>
            <a:ext cx="2759613" cy="48191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E6603E1-AC82-A244-8D6C-010F77FE9FD2}"/>
              </a:ext>
            </a:extLst>
          </p:cNvPr>
          <p:cNvSpPr/>
          <p:nvPr/>
        </p:nvSpPr>
        <p:spPr>
          <a:xfrm>
            <a:off x="4682931" y="3720737"/>
            <a:ext cx="430731" cy="4307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36548DF-C541-344C-BB37-1D1BACBCD5EB}"/>
              </a:ext>
            </a:extLst>
          </p:cNvPr>
          <p:cNvSpPr txBox="1"/>
          <p:nvPr/>
        </p:nvSpPr>
        <p:spPr>
          <a:xfrm>
            <a:off x="2928089" y="4193085"/>
            <a:ext cx="3068332" cy="400110"/>
          </a:xfrm>
          <a:prstGeom prst="rect">
            <a:avLst/>
          </a:prstGeom>
          <a:noFill/>
        </p:spPr>
        <p:txBody>
          <a:bodyPr wrap="square" rtlCol="0">
            <a:spAutoFit/>
          </a:bodyPr>
          <a:lstStyle/>
          <a:p>
            <a:r>
              <a:rPr lang="en-US" sz="2000" dirty="0"/>
              <a:t>Positive: Clean Speech</a:t>
            </a:r>
          </a:p>
        </p:txBody>
      </p:sp>
      <p:sp>
        <p:nvSpPr>
          <p:cNvPr id="26" name="TextBox 25">
            <a:extLst>
              <a:ext uri="{FF2B5EF4-FFF2-40B4-BE49-F238E27FC236}">
                <a16:creationId xmlns:a16="http://schemas.microsoft.com/office/drawing/2014/main" id="{E04A6435-3404-7347-B20C-C27A53DEE3D7}"/>
              </a:ext>
            </a:extLst>
          </p:cNvPr>
          <p:cNvSpPr txBox="1"/>
          <p:nvPr/>
        </p:nvSpPr>
        <p:spPr>
          <a:xfrm>
            <a:off x="2917100" y="2838103"/>
            <a:ext cx="3068332" cy="400110"/>
          </a:xfrm>
          <a:prstGeom prst="rect">
            <a:avLst/>
          </a:prstGeom>
          <a:noFill/>
        </p:spPr>
        <p:txBody>
          <a:bodyPr wrap="square" rtlCol="0">
            <a:spAutoFit/>
          </a:bodyPr>
          <a:lstStyle/>
          <a:p>
            <a:r>
              <a:rPr lang="en-US" sz="2000" dirty="0"/>
              <a:t>Negative: Noisy Speech</a:t>
            </a:r>
          </a:p>
        </p:txBody>
      </p:sp>
      <p:sp>
        <p:nvSpPr>
          <p:cNvPr id="27" name="U-Turn Arrow 26">
            <a:extLst>
              <a:ext uri="{FF2B5EF4-FFF2-40B4-BE49-F238E27FC236}">
                <a16:creationId xmlns:a16="http://schemas.microsoft.com/office/drawing/2014/main" id="{8C0249E3-46B8-6644-964F-2BFDB24C89AD}"/>
              </a:ext>
            </a:extLst>
          </p:cNvPr>
          <p:cNvSpPr/>
          <p:nvPr/>
        </p:nvSpPr>
        <p:spPr>
          <a:xfrm>
            <a:off x="5489226" y="2224180"/>
            <a:ext cx="1369014" cy="378213"/>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8C32C4F4-D662-C243-A908-9D99BFB24E4F}"/>
              </a:ext>
            </a:extLst>
          </p:cNvPr>
          <p:cNvSpPr txBox="1"/>
          <p:nvPr/>
        </p:nvSpPr>
        <p:spPr>
          <a:xfrm>
            <a:off x="4561834" y="1803224"/>
            <a:ext cx="3068332" cy="400110"/>
          </a:xfrm>
          <a:prstGeom prst="rect">
            <a:avLst/>
          </a:prstGeom>
          <a:noFill/>
        </p:spPr>
        <p:txBody>
          <a:bodyPr wrap="square" rtlCol="0">
            <a:spAutoFit/>
          </a:bodyPr>
          <a:lstStyle/>
          <a:p>
            <a:pPr algn="ctr"/>
            <a:r>
              <a:rPr lang="en-US" sz="2000" dirty="0"/>
              <a:t>Learning</a:t>
            </a:r>
          </a:p>
        </p:txBody>
      </p:sp>
      <p:sp>
        <p:nvSpPr>
          <p:cNvPr id="29" name="Oval 28">
            <a:extLst>
              <a:ext uri="{FF2B5EF4-FFF2-40B4-BE49-F238E27FC236}">
                <a16:creationId xmlns:a16="http://schemas.microsoft.com/office/drawing/2014/main" id="{93846634-B264-D940-B5A7-00793BEE91EE}"/>
              </a:ext>
            </a:extLst>
          </p:cNvPr>
          <p:cNvSpPr/>
          <p:nvPr/>
        </p:nvSpPr>
        <p:spPr>
          <a:xfrm>
            <a:off x="7210820" y="3161444"/>
            <a:ext cx="430731" cy="43073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28DD8CD-B1F4-064F-9CC9-0A1487BB7619}"/>
              </a:ext>
            </a:extLst>
          </p:cNvPr>
          <p:cNvSpPr txBox="1"/>
          <p:nvPr/>
        </p:nvSpPr>
        <p:spPr>
          <a:xfrm>
            <a:off x="5489999" y="3629697"/>
            <a:ext cx="3554931" cy="400110"/>
          </a:xfrm>
          <a:prstGeom prst="rect">
            <a:avLst/>
          </a:prstGeom>
          <a:noFill/>
        </p:spPr>
        <p:txBody>
          <a:bodyPr wrap="square" rtlCol="0">
            <a:spAutoFit/>
          </a:bodyPr>
          <a:lstStyle/>
          <a:p>
            <a:r>
              <a:rPr lang="en-US" sz="2000" dirty="0"/>
              <a:t>Anchor: Ultrasound</a:t>
            </a:r>
          </a:p>
        </p:txBody>
      </p:sp>
      <p:sp>
        <p:nvSpPr>
          <p:cNvPr id="31" name="Oval 30">
            <a:extLst>
              <a:ext uri="{FF2B5EF4-FFF2-40B4-BE49-F238E27FC236}">
                <a16:creationId xmlns:a16="http://schemas.microsoft.com/office/drawing/2014/main" id="{3011DCD9-B334-004B-B985-14117A84BF44}"/>
              </a:ext>
            </a:extLst>
          </p:cNvPr>
          <p:cNvSpPr/>
          <p:nvPr/>
        </p:nvSpPr>
        <p:spPr>
          <a:xfrm>
            <a:off x="11425220" y="2297504"/>
            <a:ext cx="430731" cy="4307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72CEF5A9-8B2B-1347-A448-E25EC846978F}"/>
              </a:ext>
            </a:extLst>
          </p:cNvPr>
          <p:cNvCxnSpPr>
            <a:cxnSpLocks/>
            <a:stCxn id="29" idx="7"/>
            <a:endCxn id="31" idx="2"/>
          </p:cNvCxnSpPr>
          <p:nvPr/>
        </p:nvCxnSpPr>
        <p:spPr>
          <a:xfrm flipV="1">
            <a:off x="7578472" y="2512870"/>
            <a:ext cx="3846748" cy="71165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9F22888-5322-EC4C-9FBE-9812CC59CB0D}"/>
              </a:ext>
            </a:extLst>
          </p:cNvPr>
          <p:cNvCxnSpPr>
            <a:cxnSpLocks/>
            <a:stCxn id="29" idx="5"/>
            <a:endCxn id="34" idx="2"/>
          </p:cNvCxnSpPr>
          <p:nvPr/>
        </p:nvCxnSpPr>
        <p:spPr>
          <a:xfrm>
            <a:off x="7578472" y="3529096"/>
            <a:ext cx="1374778" cy="49311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5A2D2212-80EB-5B4C-AF1F-0156E2B12BD2}"/>
              </a:ext>
            </a:extLst>
          </p:cNvPr>
          <p:cNvSpPr/>
          <p:nvPr/>
        </p:nvSpPr>
        <p:spPr>
          <a:xfrm>
            <a:off x="8953250" y="3806841"/>
            <a:ext cx="430731" cy="43073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2CFA019-F182-E24C-9C77-98424B0FA707}"/>
              </a:ext>
            </a:extLst>
          </p:cNvPr>
          <p:cNvSpPr txBox="1"/>
          <p:nvPr/>
        </p:nvSpPr>
        <p:spPr>
          <a:xfrm>
            <a:off x="8583243" y="4267988"/>
            <a:ext cx="3068332" cy="400110"/>
          </a:xfrm>
          <a:prstGeom prst="rect">
            <a:avLst/>
          </a:prstGeom>
          <a:noFill/>
        </p:spPr>
        <p:txBody>
          <a:bodyPr wrap="square" rtlCol="0">
            <a:spAutoFit/>
          </a:bodyPr>
          <a:lstStyle/>
          <a:p>
            <a:r>
              <a:rPr lang="en-US" sz="2000" dirty="0"/>
              <a:t>Positive: Clean Speech</a:t>
            </a:r>
          </a:p>
        </p:txBody>
      </p:sp>
      <p:sp>
        <p:nvSpPr>
          <p:cNvPr id="36" name="TextBox 35">
            <a:extLst>
              <a:ext uri="{FF2B5EF4-FFF2-40B4-BE49-F238E27FC236}">
                <a16:creationId xmlns:a16="http://schemas.microsoft.com/office/drawing/2014/main" id="{7DB9E423-0D4D-1B45-BB4C-3DCE35F5B037}"/>
              </a:ext>
            </a:extLst>
          </p:cNvPr>
          <p:cNvSpPr txBox="1"/>
          <p:nvPr/>
        </p:nvSpPr>
        <p:spPr>
          <a:xfrm>
            <a:off x="9017759" y="2849857"/>
            <a:ext cx="3068332" cy="400110"/>
          </a:xfrm>
          <a:prstGeom prst="rect">
            <a:avLst/>
          </a:prstGeom>
          <a:noFill/>
        </p:spPr>
        <p:txBody>
          <a:bodyPr wrap="square" rtlCol="0">
            <a:spAutoFit/>
          </a:bodyPr>
          <a:lstStyle/>
          <a:p>
            <a:r>
              <a:rPr lang="en-US" sz="2000" dirty="0"/>
              <a:t>Negative: Noisy Speech</a:t>
            </a:r>
          </a:p>
        </p:txBody>
      </p:sp>
    </p:spTree>
    <p:extLst>
      <p:ext uri="{BB962C8B-B14F-4D97-AF65-F5344CB8AC3E}">
        <p14:creationId xmlns:p14="http://schemas.microsoft.com/office/powerpoint/2010/main" val="184413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 grpId="0" animBg="1"/>
      <p:bldP spid="28" grpId="0"/>
      <p:bldP spid="29" grpId="0" animBg="1"/>
      <p:bldP spid="30" grpId="0"/>
      <p:bldP spid="31" grpId="0" animBg="1"/>
      <p:bldP spid="34" grpId="0" animBg="1"/>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AECD-BD4B-D841-A75E-67FC787CCE7A}"/>
              </a:ext>
            </a:extLst>
          </p:cNvPr>
          <p:cNvSpPr>
            <a:spLocks noGrp="1"/>
          </p:cNvSpPr>
          <p:nvPr>
            <p:ph type="title"/>
          </p:nvPr>
        </p:nvSpPr>
        <p:spPr/>
        <p:txBody>
          <a:bodyPr/>
          <a:lstStyle/>
          <a:p>
            <a:r>
              <a:rPr lang="en-US" b="1" dirty="0" err="1">
                <a:latin typeface="Calibri (Body)"/>
              </a:rPr>
              <a:t>cGAN</a:t>
            </a:r>
            <a:r>
              <a:rPr lang="en-US" b="1" dirty="0">
                <a:latin typeface="Calibri (Body)"/>
              </a:rPr>
              <a:t>-based cross-modal training</a:t>
            </a:r>
          </a:p>
        </p:txBody>
      </p:sp>
      <p:sp>
        <p:nvSpPr>
          <p:cNvPr id="3" name="Slide Number Placeholder 2">
            <a:extLst>
              <a:ext uri="{FF2B5EF4-FFF2-40B4-BE49-F238E27FC236}">
                <a16:creationId xmlns:a16="http://schemas.microsoft.com/office/drawing/2014/main" id="{744073DD-C9E5-AE4F-A573-E31F33735A79}"/>
              </a:ext>
            </a:extLst>
          </p:cNvPr>
          <p:cNvSpPr>
            <a:spLocks noGrp="1"/>
          </p:cNvSpPr>
          <p:nvPr>
            <p:ph type="sldNum" sz="quarter" idx="12"/>
          </p:nvPr>
        </p:nvSpPr>
        <p:spPr/>
        <p:txBody>
          <a:bodyPr/>
          <a:lstStyle/>
          <a:p>
            <a:fld id="{8C2007DB-4D60-504E-99B5-33AD8DD28A36}" type="slidenum">
              <a:rPr kumimoji="1" lang="zh-CN" altLang="en-US" smtClean="0"/>
              <a:t>16</a:t>
            </a:fld>
            <a:endParaRPr kumimoji="1" lang="zh-CN" altLang="en-US"/>
          </a:p>
        </p:txBody>
      </p:sp>
      <p:pic>
        <p:nvPicPr>
          <p:cNvPr id="8" name="Picture 7">
            <a:extLst>
              <a:ext uri="{FF2B5EF4-FFF2-40B4-BE49-F238E27FC236}">
                <a16:creationId xmlns:a16="http://schemas.microsoft.com/office/drawing/2014/main" id="{E9107A1D-FCD6-1B41-994F-728549667C6B}"/>
              </a:ext>
            </a:extLst>
          </p:cNvPr>
          <p:cNvPicPr>
            <a:picLocks noChangeAspect="1"/>
          </p:cNvPicPr>
          <p:nvPr/>
        </p:nvPicPr>
        <p:blipFill rotWithShape="1">
          <a:blip r:embed="rId3"/>
          <a:srcRect l="42456"/>
          <a:stretch/>
        </p:blipFill>
        <p:spPr>
          <a:xfrm>
            <a:off x="4421718" y="2475130"/>
            <a:ext cx="4028863" cy="4033620"/>
          </a:xfrm>
          <a:prstGeom prst="rect">
            <a:avLst/>
          </a:prstGeom>
        </p:spPr>
      </p:pic>
      <p:sp>
        <p:nvSpPr>
          <p:cNvPr id="9" name="Oval Callout 8">
            <a:extLst>
              <a:ext uri="{FF2B5EF4-FFF2-40B4-BE49-F238E27FC236}">
                <a16:creationId xmlns:a16="http://schemas.microsoft.com/office/drawing/2014/main" id="{2D0121BD-DA2A-2148-BDB1-7039A7D3DC7B}"/>
              </a:ext>
            </a:extLst>
          </p:cNvPr>
          <p:cNvSpPr/>
          <p:nvPr/>
        </p:nvSpPr>
        <p:spPr>
          <a:xfrm>
            <a:off x="7600951" y="1318698"/>
            <a:ext cx="4591049" cy="1856095"/>
          </a:xfrm>
          <a:prstGeom prst="wedgeEllipseCallou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chemeClr val="tx1"/>
              </a:solidFill>
            </a:endParaRPr>
          </a:p>
        </p:txBody>
      </p:sp>
      <p:sp>
        <p:nvSpPr>
          <p:cNvPr id="11" name="TextBox 10">
            <a:extLst>
              <a:ext uri="{FF2B5EF4-FFF2-40B4-BE49-F238E27FC236}">
                <a16:creationId xmlns:a16="http://schemas.microsoft.com/office/drawing/2014/main" id="{34DBED7B-EB16-E243-91C5-24D6F135F5D0}"/>
              </a:ext>
            </a:extLst>
          </p:cNvPr>
          <p:cNvSpPr txBox="1"/>
          <p:nvPr/>
        </p:nvSpPr>
        <p:spPr>
          <a:xfrm>
            <a:off x="8253501" y="1464957"/>
            <a:ext cx="3460132" cy="1569660"/>
          </a:xfrm>
          <a:prstGeom prst="rect">
            <a:avLst/>
          </a:prstGeom>
          <a:noFill/>
        </p:spPr>
        <p:txBody>
          <a:bodyPr wrap="square" rtlCol="0">
            <a:spAutoFit/>
          </a:bodyPr>
          <a:lstStyle/>
          <a:p>
            <a:r>
              <a:rPr lang="en-US" sz="2400" dirty="0"/>
              <a:t>The enhanced speech and ultrasound is close to a pair, but </a:t>
            </a:r>
            <a:r>
              <a:rPr lang="en-US" sz="2400" b="1" dirty="0">
                <a:solidFill>
                  <a:srgbClr val="FF0000"/>
                </a:solidFill>
              </a:rPr>
              <a:t>not enough, please try a better “G”.</a:t>
            </a:r>
          </a:p>
        </p:txBody>
      </p:sp>
      <p:pic>
        <p:nvPicPr>
          <p:cNvPr id="12" name="Picture 11">
            <a:extLst>
              <a:ext uri="{FF2B5EF4-FFF2-40B4-BE49-F238E27FC236}">
                <a16:creationId xmlns:a16="http://schemas.microsoft.com/office/drawing/2014/main" id="{C33FCB83-232A-9E46-A4C9-B73AF4BC2A2D}"/>
              </a:ext>
            </a:extLst>
          </p:cNvPr>
          <p:cNvPicPr>
            <a:picLocks noChangeAspect="1"/>
          </p:cNvPicPr>
          <p:nvPr/>
        </p:nvPicPr>
        <p:blipFill rotWithShape="1">
          <a:blip r:embed="rId3"/>
          <a:srcRect r="57759" b="34363"/>
          <a:stretch/>
        </p:blipFill>
        <p:spPr>
          <a:xfrm>
            <a:off x="478367" y="3429000"/>
            <a:ext cx="3460132" cy="3097540"/>
          </a:xfrm>
          <a:prstGeom prst="rect">
            <a:avLst/>
          </a:prstGeom>
        </p:spPr>
      </p:pic>
      <p:sp>
        <p:nvSpPr>
          <p:cNvPr id="13" name="Oval Callout 12">
            <a:extLst>
              <a:ext uri="{FF2B5EF4-FFF2-40B4-BE49-F238E27FC236}">
                <a16:creationId xmlns:a16="http://schemas.microsoft.com/office/drawing/2014/main" id="{E78608F7-DD53-594C-8921-3974A7B025DE}"/>
              </a:ext>
            </a:extLst>
          </p:cNvPr>
          <p:cNvSpPr/>
          <p:nvPr/>
        </p:nvSpPr>
        <p:spPr>
          <a:xfrm>
            <a:off x="1639990" y="1344305"/>
            <a:ext cx="3741422" cy="1715919"/>
          </a:xfrm>
          <a:prstGeom prst="wedgeEllipseCallou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Perfect! They are pair of speech and ultrasound.</a:t>
            </a:r>
          </a:p>
        </p:txBody>
      </p:sp>
      <p:sp>
        <p:nvSpPr>
          <p:cNvPr id="10" name="Rectangle 9">
            <a:extLst>
              <a:ext uri="{FF2B5EF4-FFF2-40B4-BE49-F238E27FC236}">
                <a16:creationId xmlns:a16="http://schemas.microsoft.com/office/drawing/2014/main" id="{B8B0E9CC-292A-7D42-8991-F660F0DD9B5D}"/>
              </a:ext>
            </a:extLst>
          </p:cNvPr>
          <p:cNvSpPr/>
          <p:nvPr/>
        </p:nvSpPr>
        <p:spPr>
          <a:xfrm>
            <a:off x="5085756" y="4767943"/>
            <a:ext cx="1919200" cy="555172"/>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61BB62-90DA-9E43-A2E2-333C456D7B06}"/>
              </a:ext>
            </a:extLst>
          </p:cNvPr>
          <p:cNvSpPr/>
          <p:nvPr/>
        </p:nvSpPr>
        <p:spPr>
          <a:xfrm>
            <a:off x="5462927" y="3905693"/>
            <a:ext cx="1395073" cy="555172"/>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4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0"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DED9-8CBE-3443-8E8C-CF22255EE0AA}"/>
              </a:ext>
            </a:extLst>
          </p:cNvPr>
          <p:cNvSpPr>
            <a:spLocks noGrp="1"/>
          </p:cNvSpPr>
          <p:nvPr>
            <p:ph type="title"/>
          </p:nvPr>
        </p:nvSpPr>
        <p:spPr/>
        <p:txBody>
          <a:bodyPr/>
          <a:lstStyle/>
          <a:p>
            <a:r>
              <a:rPr lang="en-US" b="1" dirty="0">
                <a:latin typeface="Calibri (Body)"/>
              </a:rPr>
              <a:t>Multi-domain Speech Enhancement</a:t>
            </a:r>
          </a:p>
        </p:txBody>
      </p:sp>
      <p:pic>
        <p:nvPicPr>
          <p:cNvPr id="4" name="Picture 3">
            <a:extLst>
              <a:ext uri="{FF2B5EF4-FFF2-40B4-BE49-F238E27FC236}">
                <a16:creationId xmlns:a16="http://schemas.microsoft.com/office/drawing/2014/main" id="{54298E21-9659-42C2-AD85-DD01D00ECAF0}"/>
              </a:ext>
            </a:extLst>
          </p:cNvPr>
          <p:cNvPicPr>
            <a:picLocks noChangeAspect="1"/>
          </p:cNvPicPr>
          <p:nvPr/>
        </p:nvPicPr>
        <p:blipFill>
          <a:blip r:embed="rId3"/>
          <a:stretch>
            <a:fillRect/>
          </a:stretch>
        </p:blipFill>
        <p:spPr>
          <a:xfrm>
            <a:off x="1611990" y="1558358"/>
            <a:ext cx="8968019" cy="3593457"/>
          </a:xfrm>
          <a:prstGeom prst="rect">
            <a:avLst/>
          </a:prstGeom>
        </p:spPr>
      </p:pic>
      <p:sp>
        <p:nvSpPr>
          <p:cNvPr id="6" name="Slide Number Placeholder 5">
            <a:extLst>
              <a:ext uri="{FF2B5EF4-FFF2-40B4-BE49-F238E27FC236}">
                <a16:creationId xmlns:a16="http://schemas.microsoft.com/office/drawing/2014/main" id="{7219A021-3E84-C241-AB97-0FA4743B3FF6}"/>
              </a:ext>
            </a:extLst>
          </p:cNvPr>
          <p:cNvSpPr>
            <a:spLocks noGrp="1"/>
          </p:cNvSpPr>
          <p:nvPr>
            <p:ph type="sldNum" sz="quarter" idx="12"/>
          </p:nvPr>
        </p:nvSpPr>
        <p:spPr/>
        <p:txBody>
          <a:bodyPr/>
          <a:lstStyle/>
          <a:p>
            <a:fld id="{8C2007DB-4D60-504E-99B5-33AD8DD28A36}" type="slidenum">
              <a:rPr kumimoji="1" lang="zh-CN" altLang="en-US" smtClean="0"/>
              <a:t>17</a:t>
            </a:fld>
            <a:endParaRPr kumimoji="1" lang="zh-CN" altLang="en-US"/>
          </a:p>
        </p:txBody>
      </p:sp>
      <p:sp>
        <p:nvSpPr>
          <p:cNvPr id="10" name="TextBox 9">
            <a:extLst>
              <a:ext uri="{FF2B5EF4-FFF2-40B4-BE49-F238E27FC236}">
                <a16:creationId xmlns:a16="http://schemas.microsoft.com/office/drawing/2014/main" id="{5D418FD4-566F-124F-BE2A-3339D80F7939}"/>
              </a:ext>
            </a:extLst>
          </p:cNvPr>
          <p:cNvSpPr txBox="1"/>
          <p:nvPr/>
        </p:nvSpPr>
        <p:spPr>
          <a:xfrm>
            <a:off x="1341120" y="5239811"/>
            <a:ext cx="10012680" cy="1200329"/>
          </a:xfrm>
          <a:prstGeom prst="rect">
            <a:avLst/>
          </a:prstGeom>
          <a:noFill/>
        </p:spPr>
        <p:txBody>
          <a:bodyPr wrap="square" rtlCol="0">
            <a:spAutoFit/>
          </a:bodyPr>
          <a:lstStyle/>
          <a:p>
            <a:r>
              <a:rPr lang="en-US" sz="2400" b="1" dirty="0">
                <a:solidFill>
                  <a:srgbClr val="FF0000"/>
                </a:solidFill>
              </a:rPr>
              <a:t>How about the phase?</a:t>
            </a:r>
          </a:p>
          <a:p>
            <a:pPr marL="342900" indent="-342900">
              <a:buFont typeface="Arial" panose="020B0604020202020204" pitchFamily="34" charset="0"/>
              <a:buChar char="•"/>
            </a:pPr>
            <a:r>
              <a:rPr lang="en-US" sz="2400" dirty="0"/>
              <a:t>Acceptable speech intelligibility</a:t>
            </a:r>
          </a:p>
          <a:p>
            <a:pPr marL="342900" indent="-342900">
              <a:buFont typeface="Arial" panose="020B0604020202020204" pitchFamily="34" charset="0"/>
              <a:buChar char="•"/>
            </a:pPr>
            <a:r>
              <a:rPr lang="en-US" sz="2400" b="1" dirty="0">
                <a:solidFill>
                  <a:srgbClr val="FF0000"/>
                </a:solidFill>
              </a:rPr>
              <a:t>Poor speech quality</a:t>
            </a:r>
          </a:p>
        </p:txBody>
      </p:sp>
      <p:sp>
        <p:nvSpPr>
          <p:cNvPr id="7" name="Rectangle 6">
            <a:extLst>
              <a:ext uri="{FF2B5EF4-FFF2-40B4-BE49-F238E27FC236}">
                <a16:creationId xmlns:a16="http://schemas.microsoft.com/office/drawing/2014/main" id="{BD849053-90D4-B042-9CF3-365C6E74F573}"/>
              </a:ext>
            </a:extLst>
          </p:cNvPr>
          <p:cNvSpPr/>
          <p:nvPr/>
        </p:nvSpPr>
        <p:spPr>
          <a:xfrm>
            <a:off x="2465613" y="3428999"/>
            <a:ext cx="391887" cy="1077687"/>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62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D855-BABD-534B-A41A-2CECFA85E2C1}"/>
              </a:ext>
            </a:extLst>
          </p:cNvPr>
          <p:cNvSpPr>
            <a:spLocks noGrp="1"/>
          </p:cNvSpPr>
          <p:nvPr>
            <p:ph type="title"/>
          </p:nvPr>
        </p:nvSpPr>
        <p:spPr/>
        <p:txBody>
          <a:bodyPr/>
          <a:lstStyle/>
          <a:p>
            <a:r>
              <a:rPr lang="en-US" b="1" dirty="0">
                <a:latin typeface="Calibri (Body)"/>
              </a:rPr>
              <a:t>Multi-domain Speech Enhancement</a:t>
            </a:r>
          </a:p>
        </p:txBody>
      </p:sp>
      <p:pic>
        <p:nvPicPr>
          <p:cNvPr id="4" name="Picture 3">
            <a:extLst>
              <a:ext uri="{FF2B5EF4-FFF2-40B4-BE49-F238E27FC236}">
                <a16:creationId xmlns:a16="http://schemas.microsoft.com/office/drawing/2014/main" id="{13EC48AB-F0A4-0248-9876-21E91AEBAD2A}"/>
              </a:ext>
            </a:extLst>
          </p:cNvPr>
          <p:cNvPicPr>
            <a:picLocks noChangeAspect="1"/>
          </p:cNvPicPr>
          <p:nvPr/>
        </p:nvPicPr>
        <p:blipFill>
          <a:blip r:embed="rId3"/>
          <a:stretch>
            <a:fillRect/>
          </a:stretch>
        </p:blipFill>
        <p:spPr>
          <a:xfrm>
            <a:off x="1939174" y="2066831"/>
            <a:ext cx="7105073" cy="2724338"/>
          </a:xfrm>
          <a:prstGeom prst="rect">
            <a:avLst/>
          </a:prstGeom>
        </p:spPr>
      </p:pic>
      <p:sp>
        <p:nvSpPr>
          <p:cNvPr id="5" name="TextBox 4">
            <a:extLst>
              <a:ext uri="{FF2B5EF4-FFF2-40B4-BE49-F238E27FC236}">
                <a16:creationId xmlns:a16="http://schemas.microsoft.com/office/drawing/2014/main" id="{20F6A8D6-A8F3-9340-A1A5-C5D95E6EEDED}"/>
              </a:ext>
            </a:extLst>
          </p:cNvPr>
          <p:cNvSpPr txBox="1"/>
          <p:nvPr/>
        </p:nvSpPr>
        <p:spPr>
          <a:xfrm>
            <a:off x="942109" y="4962697"/>
            <a:ext cx="10307781"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Stage 1: T-F domain multi-modal amplitude speech enhancement.</a:t>
            </a:r>
          </a:p>
          <a:p>
            <a:pPr marL="457200" indent="-457200">
              <a:buFont typeface="Arial" panose="020B0604020202020204" pitchFamily="34" charset="0"/>
              <a:buChar char="•"/>
            </a:pPr>
            <a:r>
              <a:rPr lang="en-US" sz="2800" dirty="0"/>
              <a:t>Stage 2: T domain speech phase enhancement.</a:t>
            </a:r>
          </a:p>
        </p:txBody>
      </p:sp>
      <p:sp>
        <p:nvSpPr>
          <p:cNvPr id="3" name="Slide Number Placeholder 2">
            <a:extLst>
              <a:ext uri="{FF2B5EF4-FFF2-40B4-BE49-F238E27FC236}">
                <a16:creationId xmlns:a16="http://schemas.microsoft.com/office/drawing/2014/main" id="{C933074B-D4E3-FB45-A9C1-DD76FC213B48}"/>
              </a:ext>
            </a:extLst>
          </p:cNvPr>
          <p:cNvSpPr>
            <a:spLocks noGrp="1"/>
          </p:cNvSpPr>
          <p:nvPr>
            <p:ph type="sldNum" sz="quarter" idx="12"/>
          </p:nvPr>
        </p:nvSpPr>
        <p:spPr/>
        <p:txBody>
          <a:bodyPr/>
          <a:lstStyle/>
          <a:p>
            <a:fld id="{8C2007DB-4D60-504E-99B5-33AD8DD28A36}" type="slidenum">
              <a:rPr kumimoji="1" lang="zh-CN" altLang="en-US" smtClean="0"/>
              <a:t>18</a:t>
            </a:fld>
            <a:endParaRPr kumimoji="1" lang="zh-CN" altLang="en-US"/>
          </a:p>
        </p:txBody>
      </p:sp>
    </p:spTree>
    <p:extLst>
      <p:ext uri="{BB962C8B-B14F-4D97-AF65-F5344CB8AC3E}">
        <p14:creationId xmlns:p14="http://schemas.microsoft.com/office/powerpoint/2010/main" val="255921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B5C6-CC18-FF43-BE5B-8C9EF596B7A4}"/>
              </a:ext>
            </a:extLst>
          </p:cNvPr>
          <p:cNvSpPr>
            <a:spLocks noGrp="1"/>
          </p:cNvSpPr>
          <p:nvPr>
            <p:ph type="title"/>
          </p:nvPr>
        </p:nvSpPr>
        <p:spPr/>
        <p:txBody>
          <a:bodyPr/>
          <a:lstStyle/>
          <a:p>
            <a:r>
              <a:rPr lang="en-US" b="1" dirty="0" err="1">
                <a:latin typeface="Calibri (Body)"/>
              </a:rPr>
              <a:t>UltraSpeech</a:t>
            </a:r>
            <a:r>
              <a:rPr lang="en-US" b="1" dirty="0">
                <a:latin typeface="Calibri (Body)"/>
              </a:rPr>
              <a:t> Dataset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DC655D-04CF-B342-AD5E-E27F70F8C923}"/>
                  </a:ext>
                </a:extLst>
              </p:cNvPr>
              <p:cNvSpPr>
                <a:spLocks noGrp="1"/>
              </p:cNvSpPr>
              <p:nvPr>
                <p:ph idx="1"/>
              </p:nvPr>
            </p:nvSpPr>
            <p:spPr>
              <a:xfrm>
                <a:off x="838200" y="1810385"/>
                <a:ext cx="10927080" cy="4351338"/>
              </a:xfrm>
            </p:spPr>
            <p:txBody>
              <a:bodyPr>
                <a:noAutofit/>
              </a:bodyPr>
              <a:lstStyle/>
              <a:p>
                <a:pPr marL="0" indent="0">
                  <a:buNone/>
                </a:pPr>
                <a:r>
                  <a:rPr lang="en-US" dirty="0"/>
                  <a:t>Data collecting:</a:t>
                </a:r>
              </a:p>
              <a:p>
                <a:pPr lvl="1"/>
                <a:r>
                  <a:rPr lang="en-US" dirty="0"/>
                  <a:t>20 fluent English speakers</a:t>
                </a:r>
              </a:p>
              <a:p>
                <a:pPr lvl="1"/>
                <a:r>
                  <a:rPr lang="en-US" dirty="0"/>
                  <a:t>8k 5-second clean speech segments for two holding styles.</a:t>
                </a:r>
              </a:p>
              <a:p>
                <a:pPr marL="0" indent="0">
                  <a:buNone/>
                </a:pPr>
                <a:r>
                  <a:rPr lang="en-US" dirty="0"/>
                  <a:t>Training/testing dataset generation:</a:t>
                </a:r>
              </a:p>
              <a:p>
                <a:pPr lvl="1"/>
                <a:r>
                  <a:rPr lang="en-US" dirty="0"/>
                  <a:t>a linear combination of 3 pieces: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𝑗</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𝑗</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noise</m:t>
                            </m:r>
                          </m:e>
                          <m:sub>
                            <m:r>
                              <m:rPr>
                                <m:sty m:val="p"/>
                              </m:rPr>
                              <a:rPr lang="en-US" b="0" i="0" smtClean="0">
                                <a:latin typeface="Cambria Math" panose="02040503050406030204" pitchFamily="18" charset="0"/>
                              </a:rPr>
                              <m:t>i</m:t>
                            </m:r>
                          </m:sub>
                        </m:sSub>
                      </m:sub>
                    </m:sSub>
                  </m:oMath>
                </a14:m>
                <a:r>
                  <a:rPr lang="en-US" dirty="0"/>
                  <a:t>⟩</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𝑗</m:t>
                        </m:r>
                      </m:sub>
                    </m:sSub>
                  </m:oMath>
                </a14:m>
                <a:r>
                  <a:rPr lang="en-US" dirty="0"/>
                  <a:t>: clean speech segment</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𝑗</m:t>
                        </m:r>
                      </m:sub>
                    </m:sSub>
                  </m:oMath>
                </a14:m>
                <a:r>
                  <a:rPr lang="en-US" dirty="0"/>
                  <a:t>: corresponding ultrasound features from </a:t>
                </a:r>
                <a:r>
                  <a:rPr lang="en-US" dirty="0" err="1"/>
                  <a:t>UltraSpeech</a:t>
                </a:r>
                <a:r>
                  <a:rPr lang="en-US" dirty="0"/>
                  <a:t>; </a:t>
                </a:r>
              </a:p>
              <a:p>
                <a:pPr lvl="2"/>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noise</m:t>
                            </m:r>
                          </m:e>
                          <m:sub>
                            <m:r>
                              <m:rPr>
                                <m:sty m:val="p"/>
                              </m:rPr>
                              <a:rPr lang="en-US" b="0" i="0" smtClean="0">
                                <a:latin typeface="Cambria Math" panose="02040503050406030204" pitchFamily="18" charset="0"/>
                              </a:rPr>
                              <m:t>i</m:t>
                            </m:r>
                          </m:sub>
                        </m:sSub>
                      </m:sub>
                    </m:sSub>
                  </m:oMath>
                </a14:m>
                <a:r>
                  <a:rPr lang="en-US" dirty="0"/>
                  <a:t>:  the 𝑖-𝑡ℎ noisy sound segment.</a:t>
                </a:r>
              </a:p>
              <a:p>
                <a:pPr lvl="3"/>
                <a:r>
                  <a:rPr lang="en-US" dirty="0"/>
                  <a:t>Speech noise (&gt; 500 hours, &gt; 100 users) </a:t>
                </a:r>
              </a:p>
              <a:p>
                <a:pPr lvl="3"/>
                <a:r>
                  <a:rPr lang="en-US" dirty="0"/>
                  <a:t>Environmental noise (&gt; 1000 hours, &gt; 600 types)</a:t>
                </a:r>
              </a:p>
              <a:p>
                <a:pPr marL="0" indent="0">
                  <a:buNone/>
                </a:pPr>
                <a:r>
                  <a:rPr lang="en-US" dirty="0"/>
                  <a:t>Training data: 120k 5-second segments of noisy speech (300 hours).</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3DC655D-04CF-B342-AD5E-E27F70F8C923}"/>
                  </a:ext>
                </a:extLst>
              </p:cNvPr>
              <p:cNvSpPr>
                <a:spLocks noGrp="1" noRot="1" noChangeAspect="1" noMove="1" noResize="1" noEditPoints="1" noAdjustHandles="1" noChangeArrowheads="1" noChangeShapeType="1" noTextEdit="1"/>
              </p:cNvSpPr>
              <p:nvPr>
                <p:ph idx="1"/>
              </p:nvPr>
            </p:nvSpPr>
            <p:spPr>
              <a:xfrm>
                <a:off x="838200" y="1810385"/>
                <a:ext cx="10927080" cy="4351338"/>
              </a:xfrm>
              <a:blipFill>
                <a:blip r:embed="rId3"/>
                <a:stretch>
                  <a:fillRect l="-1161" t="-2326" b="-523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2ECF66D-4406-4323-8084-8FBCB1C12DFC}"/>
              </a:ext>
            </a:extLst>
          </p:cNvPr>
          <p:cNvPicPr>
            <a:picLocks noChangeAspect="1"/>
          </p:cNvPicPr>
          <p:nvPr/>
        </p:nvPicPr>
        <p:blipFill rotWithShape="1">
          <a:blip r:embed="rId4"/>
          <a:srcRect r="69304"/>
          <a:stretch/>
        </p:blipFill>
        <p:spPr>
          <a:xfrm>
            <a:off x="10460820" y="143094"/>
            <a:ext cx="1489245" cy="3365062"/>
          </a:xfrm>
          <a:prstGeom prst="rect">
            <a:avLst/>
          </a:prstGeom>
        </p:spPr>
      </p:pic>
      <p:sp>
        <p:nvSpPr>
          <p:cNvPr id="5" name="Slide Number Placeholder 4">
            <a:extLst>
              <a:ext uri="{FF2B5EF4-FFF2-40B4-BE49-F238E27FC236}">
                <a16:creationId xmlns:a16="http://schemas.microsoft.com/office/drawing/2014/main" id="{ACFBCD77-ACDE-9C41-9EA2-F7E1735A8385}"/>
              </a:ext>
            </a:extLst>
          </p:cNvPr>
          <p:cNvSpPr>
            <a:spLocks noGrp="1"/>
          </p:cNvSpPr>
          <p:nvPr>
            <p:ph type="sldNum" sz="quarter" idx="12"/>
          </p:nvPr>
        </p:nvSpPr>
        <p:spPr/>
        <p:txBody>
          <a:bodyPr/>
          <a:lstStyle/>
          <a:p>
            <a:fld id="{8C2007DB-4D60-504E-99B5-33AD8DD28A36}" type="slidenum">
              <a:rPr kumimoji="1" lang="zh-CN" altLang="en-US" smtClean="0"/>
              <a:t>19</a:t>
            </a:fld>
            <a:endParaRPr kumimoji="1" lang="zh-CN" altLang="en-US" dirty="0"/>
          </a:p>
        </p:txBody>
      </p:sp>
    </p:spTree>
    <p:extLst>
      <p:ext uri="{BB962C8B-B14F-4D97-AF65-F5344CB8AC3E}">
        <p14:creationId xmlns:p14="http://schemas.microsoft.com/office/powerpoint/2010/main" val="12089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E246-B77C-40B2-90E2-0F300051EBDE}"/>
              </a:ext>
            </a:extLst>
          </p:cNvPr>
          <p:cNvSpPr>
            <a:spLocks noGrp="1"/>
          </p:cNvSpPr>
          <p:nvPr>
            <p:ph type="title"/>
          </p:nvPr>
        </p:nvSpPr>
        <p:spPr/>
        <p:txBody>
          <a:bodyPr/>
          <a:lstStyle/>
          <a:p>
            <a:r>
              <a:rPr lang="en-US" b="1" dirty="0">
                <a:latin typeface="Calibri (Body)"/>
              </a:rPr>
              <a:t>Motivation</a:t>
            </a:r>
          </a:p>
        </p:txBody>
      </p:sp>
      <p:pic>
        <p:nvPicPr>
          <p:cNvPr id="6" name="Content Placeholder 4">
            <a:extLst>
              <a:ext uri="{FF2B5EF4-FFF2-40B4-BE49-F238E27FC236}">
                <a16:creationId xmlns:a16="http://schemas.microsoft.com/office/drawing/2014/main" id="{32294B42-17C9-424F-A83D-64827A7E57C1}"/>
              </a:ext>
            </a:extLst>
          </p:cNvPr>
          <p:cNvPicPr>
            <a:picLocks noChangeAspect="1"/>
          </p:cNvPicPr>
          <p:nvPr/>
        </p:nvPicPr>
        <p:blipFill rotWithShape="1">
          <a:blip r:embed="rId3"/>
          <a:srcRect l="17106" t="4128" r="70883" b="19440"/>
          <a:stretch/>
        </p:blipFill>
        <p:spPr>
          <a:xfrm>
            <a:off x="1895889" y="3019834"/>
            <a:ext cx="675144" cy="1279750"/>
          </a:xfrm>
          <a:prstGeom prst="rect">
            <a:avLst/>
          </a:prstGeom>
        </p:spPr>
      </p:pic>
      <p:sp>
        <p:nvSpPr>
          <p:cNvPr id="8" name="TextBox 7">
            <a:extLst>
              <a:ext uri="{FF2B5EF4-FFF2-40B4-BE49-F238E27FC236}">
                <a16:creationId xmlns:a16="http://schemas.microsoft.com/office/drawing/2014/main" id="{5A68011D-6231-49B4-AEE0-B07A5E05660E}"/>
              </a:ext>
            </a:extLst>
          </p:cNvPr>
          <p:cNvSpPr txBox="1"/>
          <p:nvPr/>
        </p:nvSpPr>
        <p:spPr>
          <a:xfrm>
            <a:off x="1049310" y="4337703"/>
            <a:ext cx="2368302" cy="461665"/>
          </a:xfrm>
          <a:prstGeom prst="rect">
            <a:avLst/>
          </a:prstGeom>
          <a:noFill/>
        </p:spPr>
        <p:txBody>
          <a:bodyPr wrap="square" rtlCol="0">
            <a:spAutoFit/>
          </a:bodyPr>
          <a:lstStyle/>
          <a:p>
            <a:pPr algn="ctr"/>
            <a:r>
              <a:rPr lang="en-US" sz="2400" dirty="0"/>
              <a:t>Targeted user</a:t>
            </a:r>
          </a:p>
        </p:txBody>
      </p:sp>
      <p:pic>
        <p:nvPicPr>
          <p:cNvPr id="10" name="Content Placeholder 4">
            <a:extLst>
              <a:ext uri="{FF2B5EF4-FFF2-40B4-BE49-F238E27FC236}">
                <a16:creationId xmlns:a16="http://schemas.microsoft.com/office/drawing/2014/main" id="{7AE5AE19-EB01-4EA6-9CC0-518A47B7AB39}"/>
              </a:ext>
            </a:extLst>
          </p:cNvPr>
          <p:cNvPicPr>
            <a:picLocks noChangeAspect="1"/>
          </p:cNvPicPr>
          <p:nvPr/>
        </p:nvPicPr>
        <p:blipFill rotWithShape="1">
          <a:blip r:embed="rId3">
            <a:clrChange>
              <a:clrFrom>
                <a:srgbClr val="FFFFFF"/>
              </a:clrFrom>
              <a:clrTo>
                <a:srgbClr val="FFFFFF">
                  <a:alpha val="0"/>
                </a:srgbClr>
              </a:clrTo>
            </a:clrChange>
          </a:blip>
          <a:srcRect l="13374" t="61192" r="84218" b="28291"/>
          <a:stretch/>
        </p:blipFill>
        <p:spPr>
          <a:xfrm>
            <a:off x="2571033" y="3394790"/>
            <a:ext cx="232409" cy="302397"/>
          </a:xfrm>
          <a:prstGeom prst="rect">
            <a:avLst/>
          </a:prstGeom>
        </p:spPr>
      </p:pic>
      <p:pic>
        <p:nvPicPr>
          <p:cNvPr id="12" name="Graphic 11" descr="Radio microphone outline">
            <a:extLst>
              <a:ext uri="{FF2B5EF4-FFF2-40B4-BE49-F238E27FC236}">
                <a16:creationId xmlns:a16="http://schemas.microsoft.com/office/drawing/2014/main" id="{A218E184-0F01-4D66-8D90-C4DC256D0C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0606" y="3429000"/>
            <a:ext cx="556321" cy="556321"/>
          </a:xfrm>
          <a:prstGeom prst="rect">
            <a:avLst/>
          </a:prstGeom>
        </p:spPr>
      </p:pic>
      <p:sp>
        <p:nvSpPr>
          <p:cNvPr id="13" name="TextBox 12">
            <a:extLst>
              <a:ext uri="{FF2B5EF4-FFF2-40B4-BE49-F238E27FC236}">
                <a16:creationId xmlns:a16="http://schemas.microsoft.com/office/drawing/2014/main" id="{EC909587-3E9E-48C6-AA6E-1E50549B3CF4}"/>
              </a:ext>
            </a:extLst>
          </p:cNvPr>
          <p:cNvSpPr txBox="1"/>
          <p:nvPr/>
        </p:nvSpPr>
        <p:spPr>
          <a:xfrm>
            <a:off x="2673708" y="3930508"/>
            <a:ext cx="1718678" cy="461665"/>
          </a:xfrm>
          <a:prstGeom prst="rect">
            <a:avLst/>
          </a:prstGeom>
          <a:noFill/>
        </p:spPr>
        <p:txBody>
          <a:bodyPr wrap="square" rtlCol="0">
            <a:spAutoFit/>
          </a:bodyPr>
          <a:lstStyle/>
          <a:p>
            <a:pPr algn="ctr"/>
            <a:r>
              <a:rPr lang="en-US" sz="2400" dirty="0"/>
              <a:t>Microphone</a:t>
            </a:r>
          </a:p>
        </p:txBody>
      </p:sp>
      <p:pic>
        <p:nvPicPr>
          <p:cNvPr id="21" name="Content Placeholder 4">
            <a:extLst>
              <a:ext uri="{FF2B5EF4-FFF2-40B4-BE49-F238E27FC236}">
                <a16:creationId xmlns:a16="http://schemas.microsoft.com/office/drawing/2014/main" id="{8051EC9C-2592-44C9-969E-CDA6C825483D}"/>
              </a:ext>
            </a:extLst>
          </p:cNvPr>
          <p:cNvPicPr>
            <a:picLocks noChangeAspect="1"/>
          </p:cNvPicPr>
          <p:nvPr/>
        </p:nvPicPr>
        <p:blipFill rotWithShape="1">
          <a:blip r:embed="rId3">
            <a:clrChange>
              <a:clrFrom>
                <a:srgbClr val="FFFFFF"/>
              </a:clrFrom>
              <a:clrTo>
                <a:srgbClr val="FFFFFF">
                  <a:alpha val="0"/>
                </a:srgbClr>
              </a:clrTo>
            </a:clrChange>
          </a:blip>
          <a:srcRect l="79095" t="57489" b="16776"/>
          <a:stretch/>
        </p:blipFill>
        <p:spPr>
          <a:xfrm>
            <a:off x="4476572" y="3245939"/>
            <a:ext cx="2147513" cy="787482"/>
          </a:xfrm>
          <a:prstGeom prst="rect">
            <a:avLst/>
          </a:prstGeom>
        </p:spPr>
      </p:pic>
      <p:sp>
        <p:nvSpPr>
          <p:cNvPr id="24" name="TextBox 23">
            <a:extLst>
              <a:ext uri="{FF2B5EF4-FFF2-40B4-BE49-F238E27FC236}">
                <a16:creationId xmlns:a16="http://schemas.microsoft.com/office/drawing/2014/main" id="{9587253B-E60F-4FCD-976A-9F20AB4D4129}"/>
              </a:ext>
            </a:extLst>
          </p:cNvPr>
          <p:cNvSpPr txBox="1"/>
          <p:nvPr/>
        </p:nvSpPr>
        <p:spPr>
          <a:xfrm>
            <a:off x="4366176" y="4084340"/>
            <a:ext cx="2368303" cy="461665"/>
          </a:xfrm>
          <a:prstGeom prst="rect">
            <a:avLst/>
          </a:prstGeom>
          <a:noFill/>
        </p:spPr>
        <p:txBody>
          <a:bodyPr wrap="square" rtlCol="0">
            <a:spAutoFit/>
          </a:bodyPr>
          <a:lstStyle/>
          <a:p>
            <a:pPr algn="ctr"/>
            <a:r>
              <a:rPr lang="en-US" altLang="zh-CN" sz="2400" dirty="0"/>
              <a:t>Speech Signals</a:t>
            </a:r>
            <a:endParaRPr lang="en-US" sz="2400" dirty="0"/>
          </a:p>
        </p:txBody>
      </p:sp>
      <p:cxnSp>
        <p:nvCxnSpPr>
          <p:cNvPr id="25" name="Straight Arrow Connector 24">
            <a:extLst>
              <a:ext uri="{FF2B5EF4-FFF2-40B4-BE49-F238E27FC236}">
                <a16:creationId xmlns:a16="http://schemas.microsoft.com/office/drawing/2014/main" id="{02E0A0DF-5715-4B29-B66B-10E912C0672E}"/>
              </a:ext>
            </a:extLst>
          </p:cNvPr>
          <p:cNvCxnSpPr>
            <a:cxnSpLocks/>
          </p:cNvCxnSpPr>
          <p:nvPr/>
        </p:nvCxnSpPr>
        <p:spPr>
          <a:xfrm flipV="1">
            <a:off x="6723566" y="3737546"/>
            <a:ext cx="43938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1D4E8A5F-983A-422E-8A5A-FD6837E9B6B2}"/>
              </a:ext>
            </a:extLst>
          </p:cNvPr>
          <p:cNvSpPr txBox="1"/>
          <p:nvPr/>
        </p:nvSpPr>
        <p:spPr>
          <a:xfrm>
            <a:off x="7024349" y="3429000"/>
            <a:ext cx="3604747" cy="1200329"/>
          </a:xfrm>
          <a:prstGeom prst="rect">
            <a:avLst/>
          </a:prstGeom>
          <a:noFill/>
        </p:spPr>
        <p:txBody>
          <a:bodyPr wrap="square" rtlCol="0">
            <a:spAutoFit/>
          </a:bodyPr>
          <a:lstStyle/>
          <a:p>
            <a:pPr algn="ctr"/>
            <a:r>
              <a:rPr lang="en-US" sz="2400" dirty="0"/>
              <a:t>Human-to-human</a:t>
            </a:r>
          </a:p>
          <a:p>
            <a:pPr algn="ctr"/>
            <a:r>
              <a:rPr lang="en-US" sz="2400" dirty="0"/>
              <a:t>Human-to-computer interaction</a:t>
            </a:r>
          </a:p>
        </p:txBody>
      </p:sp>
      <p:cxnSp>
        <p:nvCxnSpPr>
          <p:cNvPr id="32" name="Straight Arrow Connector 31">
            <a:extLst>
              <a:ext uri="{FF2B5EF4-FFF2-40B4-BE49-F238E27FC236}">
                <a16:creationId xmlns:a16="http://schemas.microsoft.com/office/drawing/2014/main" id="{A645904E-FCC5-479D-B084-35C5EECE6F58}"/>
              </a:ext>
            </a:extLst>
          </p:cNvPr>
          <p:cNvCxnSpPr>
            <a:cxnSpLocks/>
          </p:cNvCxnSpPr>
          <p:nvPr/>
        </p:nvCxnSpPr>
        <p:spPr>
          <a:xfrm flipV="1">
            <a:off x="4037185" y="3719429"/>
            <a:ext cx="43938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678370BF-D3A5-554E-AE14-2C3E3D636A4C}"/>
              </a:ext>
            </a:extLst>
          </p:cNvPr>
          <p:cNvSpPr>
            <a:spLocks noGrp="1"/>
          </p:cNvSpPr>
          <p:nvPr>
            <p:ph type="sldNum" sz="quarter" idx="12"/>
          </p:nvPr>
        </p:nvSpPr>
        <p:spPr/>
        <p:txBody>
          <a:bodyPr/>
          <a:lstStyle/>
          <a:p>
            <a:fld id="{8C2007DB-4D60-504E-99B5-33AD8DD28A36}" type="slidenum">
              <a:rPr kumimoji="1" lang="zh-CN" altLang="en-US" smtClean="0"/>
              <a:t>2</a:t>
            </a:fld>
            <a:endParaRPr kumimoji="1" lang="zh-CN" altLang="en-US"/>
          </a:p>
        </p:txBody>
      </p:sp>
    </p:spTree>
    <p:extLst>
      <p:ext uri="{BB962C8B-B14F-4D97-AF65-F5344CB8AC3E}">
        <p14:creationId xmlns:p14="http://schemas.microsoft.com/office/powerpoint/2010/main" val="249318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E538-171E-4244-BCF9-58B82E86BB9C}"/>
              </a:ext>
            </a:extLst>
          </p:cNvPr>
          <p:cNvSpPr>
            <a:spLocks noGrp="1"/>
          </p:cNvSpPr>
          <p:nvPr>
            <p:ph type="title"/>
          </p:nvPr>
        </p:nvSpPr>
        <p:spPr/>
        <p:txBody>
          <a:bodyPr/>
          <a:lstStyle/>
          <a:p>
            <a:r>
              <a:rPr lang="en-US" b="1" dirty="0">
                <a:latin typeface="Calibri (Body)"/>
              </a:rPr>
              <a:t>Evaluations</a:t>
            </a:r>
          </a:p>
        </p:txBody>
      </p:sp>
      <p:pic>
        <p:nvPicPr>
          <p:cNvPr id="4" name="Content Placeholder 3">
            <a:extLst>
              <a:ext uri="{FF2B5EF4-FFF2-40B4-BE49-F238E27FC236}">
                <a16:creationId xmlns:a16="http://schemas.microsoft.com/office/drawing/2014/main" id="{11883984-0339-514B-BE5A-C13C4BC2CF88}"/>
              </a:ext>
            </a:extLst>
          </p:cNvPr>
          <p:cNvPicPr>
            <a:picLocks noGrp="1" noChangeAspect="1"/>
          </p:cNvPicPr>
          <p:nvPr>
            <p:ph idx="1"/>
          </p:nvPr>
        </p:nvPicPr>
        <p:blipFill>
          <a:blip r:embed="rId3"/>
          <a:stretch>
            <a:fillRect/>
          </a:stretch>
        </p:blipFill>
        <p:spPr>
          <a:xfrm>
            <a:off x="7244006" y="1000024"/>
            <a:ext cx="4594207" cy="5455145"/>
          </a:xfrm>
          <a:prstGeom prst="rect">
            <a:avLst/>
          </a:prstGeom>
        </p:spPr>
      </p:pic>
      <p:pic>
        <p:nvPicPr>
          <p:cNvPr id="5" name="Picture 4">
            <a:extLst>
              <a:ext uri="{FF2B5EF4-FFF2-40B4-BE49-F238E27FC236}">
                <a16:creationId xmlns:a16="http://schemas.microsoft.com/office/drawing/2014/main" id="{32F6F6F4-9727-9849-9EA1-621067BAB263}"/>
              </a:ext>
            </a:extLst>
          </p:cNvPr>
          <p:cNvPicPr>
            <a:picLocks noChangeAspect="1"/>
          </p:cNvPicPr>
          <p:nvPr/>
        </p:nvPicPr>
        <p:blipFill>
          <a:blip r:embed="rId4"/>
          <a:stretch>
            <a:fillRect/>
          </a:stretch>
        </p:blipFill>
        <p:spPr>
          <a:xfrm>
            <a:off x="903970" y="3598719"/>
            <a:ext cx="5114298" cy="2583954"/>
          </a:xfrm>
          <a:prstGeom prst="rect">
            <a:avLst/>
          </a:prstGeom>
        </p:spPr>
      </p:pic>
      <p:sp>
        <p:nvSpPr>
          <p:cNvPr id="7" name="TextBox 6">
            <a:extLst>
              <a:ext uri="{FF2B5EF4-FFF2-40B4-BE49-F238E27FC236}">
                <a16:creationId xmlns:a16="http://schemas.microsoft.com/office/drawing/2014/main" id="{987D96CB-5318-1049-A169-2C0B7F5AB2AB}"/>
              </a:ext>
            </a:extLst>
          </p:cNvPr>
          <p:cNvSpPr txBox="1"/>
          <p:nvPr/>
        </p:nvSpPr>
        <p:spPr>
          <a:xfrm>
            <a:off x="507077" y="1690688"/>
            <a:ext cx="6758247" cy="1384995"/>
          </a:xfrm>
          <a:prstGeom prst="rect">
            <a:avLst/>
          </a:prstGeom>
          <a:noFill/>
        </p:spPr>
        <p:txBody>
          <a:bodyPr wrap="square" rtlCol="0">
            <a:spAutoFit/>
          </a:bodyPr>
          <a:lstStyle/>
          <a:p>
            <a:r>
              <a:rPr lang="en-US" sz="2800" dirty="0"/>
              <a:t>Compared to STOA, </a:t>
            </a:r>
            <a:r>
              <a:rPr lang="en-US" sz="2800" dirty="0" err="1"/>
              <a:t>UltraSE</a:t>
            </a:r>
            <a:r>
              <a:rPr lang="en-US" sz="2800" dirty="0"/>
              <a:t> significantly improves the speech quality and intelligibility in different environments.</a:t>
            </a:r>
          </a:p>
        </p:txBody>
      </p:sp>
      <p:sp>
        <p:nvSpPr>
          <p:cNvPr id="3" name="Slide Number Placeholder 2">
            <a:extLst>
              <a:ext uri="{FF2B5EF4-FFF2-40B4-BE49-F238E27FC236}">
                <a16:creationId xmlns:a16="http://schemas.microsoft.com/office/drawing/2014/main" id="{E5D97588-863F-7940-BB4A-E5AA116C1139}"/>
              </a:ext>
            </a:extLst>
          </p:cNvPr>
          <p:cNvSpPr>
            <a:spLocks noGrp="1"/>
          </p:cNvSpPr>
          <p:nvPr>
            <p:ph type="sldNum" sz="quarter" idx="12"/>
          </p:nvPr>
        </p:nvSpPr>
        <p:spPr/>
        <p:txBody>
          <a:bodyPr/>
          <a:lstStyle/>
          <a:p>
            <a:fld id="{8C2007DB-4D60-504E-99B5-33AD8DD28A36}" type="slidenum">
              <a:rPr kumimoji="1" lang="zh-CN" altLang="en-US" smtClean="0"/>
              <a:t>20</a:t>
            </a:fld>
            <a:endParaRPr kumimoji="1" lang="zh-CN" altLang="en-US"/>
          </a:p>
        </p:txBody>
      </p:sp>
      <p:sp>
        <p:nvSpPr>
          <p:cNvPr id="8" name="Rectangle 7">
            <a:extLst>
              <a:ext uri="{FF2B5EF4-FFF2-40B4-BE49-F238E27FC236}">
                <a16:creationId xmlns:a16="http://schemas.microsoft.com/office/drawing/2014/main" id="{4247E021-CF77-B441-8EFB-D7B42C93EB80}"/>
              </a:ext>
            </a:extLst>
          </p:cNvPr>
          <p:cNvSpPr/>
          <p:nvPr/>
        </p:nvSpPr>
        <p:spPr>
          <a:xfrm>
            <a:off x="8425545" y="4163788"/>
            <a:ext cx="3233055" cy="195943"/>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7B7A90E-8198-9F49-94F2-21EB3205BF25}"/>
              </a:ext>
            </a:extLst>
          </p:cNvPr>
          <p:cNvSpPr/>
          <p:nvPr/>
        </p:nvSpPr>
        <p:spPr>
          <a:xfrm>
            <a:off x="8425545" y="4968754"/>
            <a:ext cx="3233055" cy="195943"/>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807636-3454-1A45-AC54-567D96161F20}"/>
              </a:ext>
            </a:extLst>
          </p:cNvPr>
          <p:cNvSpPr/>
          <p:nvPr/>
        </p:nvSpPr>
        <p:spPr>
          <a:xfrm>
            <a:off x="7330641" y="4466561"/>
            <a:ext cx="856312" cy="195942"/>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D2C35E-273A-884C-A5EB-4C987A52004C}"/>
              </a:ext>
            </a:extLst>
          </p:cNvPr>
          <p:cNvSpPr/>
          <p:nvPr/>
        </p:nvSpPr>
        <p:spPr>
          <a:xfrm>
            <a:off x="7314312" y="5283684"/>
            <a:ext cx="856312" cy="195942"/>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29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56C9-FE05-2842-81E8-C7FD4FD2E562}"/>
              </a:ext>
            </a:extLst>
          </p:cNvPr>
          <p:cNvSpPr>
            <a:spLocks noGrp="1"/>
          </p:cNvSpPr>
          <p:nvPr>
            <p:ph type="title"/>
          </p:nvPr>
        </p:nvSpPr>
        <p:spPr/>
        <p:txBody>
          <a:bodyPr/>
          <a:lstStyle/>
          <a:p>
            <a:r>
              <a:rPr lang="en-US" b="1" dirty="0">
                <a:latin typeface="Calibri (Body)"/>
              </a:rPr>
              <a:t>Ablation Study</a:t>
            </a:r>
          </a:p>
        </p:txBody>
      </p:sp>
      <p:sp>
        <p:nvSpPr>
          <p:cNvPr id="3" name="Content Placeholder 2">
            <a:extLst>
              <a:ext uri="{FF2B5EF4-FFF2-40B4-BE49-F238E27FC236}">
                <a16:creationId xmlns:a16="http://schemas.microsoft.com/office/drawing/2014/main" id="{4C433D45-63B5-2A47-9B88-DCEC479B671F}"/>
              </a:ext>
            </a:extLst>
          </p:cNvPr>
          <p:cNvSpPr>
            <a:spLocks noGrp="1"/>
          </p:cNvSpPr>
          <p:nvPr>
            <p:ph idx="1"/>
          </p:nvPr>
        </p:nvSpPr>
        <p:spPr>
          <a:xfrm>
            <a:off x="668927" y="3470956"/>
            <a:ext cx="10515600" cy="866112"/>
          </a:xfrm>
        </p:spPr>
        <p:txBody>
          <a:bodyPr/>
          <a:lstStyle/>
          <a:p>
            <a:r>
              <a:rPr lang="en-US" dirty="0"/>
              <a:t>   Ultrasound significantly improve the performance of speech enhancement</a:t>
            </a:r>
          </a:p>
        </p:txBody>
      </p:sp>
      <p:pic>
        <p:nvPicPr>
          <p:cNvPr id="4" name="Picture 3">
            <a:extLst>
              <a:ext uri="{FF2B5EF4-FFF2-40B4-BE49-F238E27FC236}">
                <a16:creationId xmlns:a16="http://schemas.microsoft.com/office/drawing/2014/main" id="{4AC87253-8C45-7C48-9B9A-47F9F16AC4C2}"/>
              </a:ext>
            </a:extLst>
          </p:cNvPr>
          <p:cNvPicPr>
            <a:picLocks noChangeAspect="1"/>
          </p:cNvPicPr>
          <p:nvPr/>
        </p:nvPicPr>
        <p:blipFill>
          <a:blip r:embed="rId2"/>
          <a:stretch>
            <a:fillRect/>
          </a:stretch>
        </p:blipFill>
        <p:spPr>
          <a:xfrm>
            <a:off x="3228180" y="1362106"/>
            <a:ext cx="5735640" cy="1861645"/>
          </a:xfrm>
          <a:prstGeom prst="rect">
            <a:avLst/>
          </a:prstGeom>
        </p:spPr>
      </p:pic>
      <p:sp>
        <p:nvSpPr>
          <p:cNvPr id="5" name="Slide Number Placeholder 4">
            <a:extLst>
              <a:ext uri="{FF2B5EF4-FFF2-40B4-BE49-F238E27FC236}">
                <a16:creationId xmlns:a16="http://schemas.microsoft.com/office/drawing/2014/main" id="{ED64D1DC-AB69-D646-B4EE-AF657C993015}"/>
              </a:ext>
            </a:extLst>
          </p:cNvPr>
          <p:cNvSpPr>
            <a:spLocks noGrp="1"/>
          </p:cNvSpPr>
          <p:nvPr>
            <p:ph type="sldNum" sz="quarter" idx="12"/>
          </p:nvPr>
        </p:nvSpPr>
        <p:spPr/>
        <p:txBody>
          <a:bodyPr/>
          <a:lstStyle/>
          <a:p>
            <a:fld id="{8C2007DB-4D60-504E-99B5-33AD8DD28A36}" type="slidenum">
              <a:rPr kumimoji="1" lang="zh-CN" altLang="en-US" smtClean="0"/>
              <a:t>21</a:t>
            </a:fld>
            <a:endParaRPr kumimoji="1" lang="zh-CN" altLang="en-US"/>
          </a:p>
        </p:txBody>
      </p:sp>
      <p:sp>
        <p:nvSpPr>
          <p:cNvPr id="6" name="Rectangle 5">
            <a:extLst>
              <a:ext uri="{FF2B5EF4-FFF2-40B4-BE49-F238E27FC236}">
                <a16:creationId xmlns:a16="http://schemas.microsoft.com/office/drawing/2014/main" id="{DFC0CA06-4AEE-9941-8832-D75B922C33EE}"/>
              </a:ext>
            </a:extLst>
          </p:cNvPr>
          <p:cNvSpPr/>
          <p:nvPr/>
        </p:nvSpPr>
        <p:spPr>
          <a:xfrm>
            <a:off x="3413760" y="2443662"/>
            <a:ext cx="5318760" cy="274320"/>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4360B8-A1BA-5C44-92C9-611947655C6B}"/>
              </a:ext>
            </a:extLst>
          </p:cNvPr>
          <p:cNvSpPr/>
          <p:nvPr/>
        </p:nvSpPr>
        <p:spPr>
          <a:xfrm>
            <a:off x="3436620" y="1978124"/>
            <a:ext cx="5318760" cy="274320"/>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0D07B6-C384-0248-BE90-892622F77BC3}"/>
              </a:ext>
            </a:extLst>
          </p:cNvPr>
          <p:cNvSpPr txBox="1"/>
          <p:nvPr/>
        </p:nvSpPr>
        <p:spPr>
          <a:xfrm>
            <a:off x="668927" y="4337068"/>
            <a:ext cx="1045137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err="1"/>
              <a:t>cGAN</a:t>
            </a:r>
            <a:r>
              <a:rPr lang="en-US" sz="2800" dirty="0"/>
              <a:t> design forces the network to learn the correlation between the ultrasound and speech.</a:t>
            </a:r>
          </a:p>
        </p:txBody>
      </p:sp>
      <p:sp>
        <p:nvSpPr>
          <p:cNvPr id="10" name="Rectangle 9">
            <a:extLst>
              <a:ext uri="{FF2B5EF4-FFF2-40B4-BE49-F238E27FC236}">
                <a16:creationId xmlns:a16="http://schemas.microsoft.com/office/drawing/2014/main" id="{DB722C46-EF52-974F-AE50-53A83529E200}"/>
              </a:ext>
            </a:extLst>
          </p:cNvPr>
          <p:cNvSpPr/>
          <p:nvPr/>
        </p:nvSpPr>
        <p:spPr>
          <a:xfrm>
            <a:off x="3436620" y="2897688"/>
            <a:ext cx="5318760" cy="274320"/>
          </a:xfrm>
          <a:prstGeom prst="rect">
            <a:avLst/>
          </a:prstGeom>
          <a:solidFill>
            <a:srgbClr val="FF0D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83E5484-53E4-7A40-94E7-1217556EFCBE}"/>
              </a:ext>
            </a:extLst>
          </p:cNvPr>
          <p:cNvSpPr txBox="1"/>
          <p:nvPr/>
        </p:nvSpPr>
        <p:spPr>
          <a:xfrm>
            <a:off x="668927" y="5267254"/>
            <a:ext cx="1045137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T-domain phase fine tuning brings the speech quality to the next level.</a:t>
            </a:r>
          </a:p>
        </p:txBody>
      </p:sp>
    </p:spTree>
    <p:extLst>
      <p:ext uri="{BB962C8B-B14F-4D97-AF65-F5344CB8AC3E}">
        <p14:creationId xmlns:p14="http://schemas.microsoft.com/office/powerpoint/2010/main" val="142287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50D29-CD0E-7F4B-8095-E2E94427983F}"/>
              </a:ext>
            </a:extLst>
          </p:cNvPr>
          <p:cNvSpPr>
            <a:spLocks noGrp="1"/>
          </p:cNvSpPr>
          <p:nvPr>
            <p:ph type="title"/>
          </p:nvPr>
        </p:nvSpPr>
        <p:spPr/>
        <p:txBody>
          <a:bodyPr/>
          <a:lstStyle/>
          <a:p>
            <a:r>
              <a:rPr lang="en-US" b="1" dirty="0">
                <a:latin typeface="Calibri (Body)"/>
              </a:rPr>
              <a:t>Generalization</a:t>
            </a:r>
          </a:p>
        </p:txBody>
      </p:sp>
      <p:pic>
        <p:nvPicPr>
          <p:cNvPr id="4" name="Picture 3">
            <a:extLst>
              <a:ext uri="{FF2B5EF4-FFF2-40B4-BE49-F238E27FC236}">
                <a16:creationId xmlns:a16="http://schemas.microsoft.com/office/drawing/2014/main" id="{84A828C1-372D-0B48-A176-5EF79CF73F5C}"/>
              </a:ext>
            </a:extLst>
          </p:cNvPr>
          <p:cNvPicPr>
            <a:picLocks noChangeAspect="1"/>
          </p:cNvPicPr>
          <p:nvPr/>
        </p:nvPicPr>
        <p:blipFill>
          <a:blip r:embed="rId2"/>
          <a:stretch>
            <a:fillRect/>
          </a:stretch>
        </p:blipFill>
        <p:spPr>
          <a:xfrm>
            <a:off x="6683120" y="828471"/>
            <a:ext cx="4851570" cy="3365062"/>
          </a:xfrm>
          <a:prstGeom prst="rect">
            <a:avLst/>
          </a:prstGeom>
        </p:spPr>
      </p:pic>
      <p:pic>
        <p:nvPicPr>
          <p:cNvPr id="5" name="Picture 4">
            <a:extLst>
              <a:ext uri="{FF2B5EF4-FFF2-40B4-BE49-F238E27FC236}">
                <a16:creationId xmlns:a16="http://schemas.microsoft.com/office/drawing/2014/main" id="{AF6A49B3-ED81-D54E-89D5-5EC23461C33E}"/>
              </a:ext>
            </a:extLst>
          </p:cNvPr>
          <p:cNvPicPr>
            <a:picLocks noChangeAspect="1"/>
          </p:cNvPicPr>
          <p:nvPr/>
        </p:nvPicPr>
        <p:blipFill>
          <a:blip r:embed="rId3"/>
          <a:stretch>
            <a:fillRect/>
          </a:stretch>
        </p:blipFill>
        <p:spPr>
          <a:xfrm>
            <a:off x="6321340" y="4462238"/>
            <a:ext cx="5213350" cy="2030637"/>
          </a:xfrm>
          <a:prstGeom prst="rect">
            <a:avLst/>
          </a:prstGeom>
        </p:spPr>
      </p:pic>
      <p:sp>
        <p:nvSpPr>
          <p:cNvPr id="6" name="TextBox 5">
            <a:extLst>
              <a:ext uri="{FF2B5EF4-FFF2-40B4-BE49-F238E27FC236}">
                <a16:creationId xmlns:a16="http://schemas.microsoft.com/office/drawing/2014/main" id="{A6BD1AB7-2560-FA47-9070-D6C725754004}"/>
              </a:ext>
            </a:extLst>
          </p:cNvPr>
          <p:cNvSpPr txBox="1"/>
          <p:nvPr/>
        </p:nvSpPr>
        <p:spPr>
          <a:xfrm>
            <a:off x="179882" y="1912464"/>
            <a:ext cx="6700603"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Overall, </a:t>
            </a:r>
            <a:r>
              <a:rPr lang="en-US" sz="2800" dirty="0" err="1"/>
              <a:t>UltraSE</a:t>
            </a:r>
            <a:r>
              <a:rPr lang="en-US" sz="2800" dirty="0"/>
              <a:t> will outperforms the case w/o </a:t>
            </a:r>
            <a:r>
              <a:rPr lang="en-US" sz="2800" dirty="0" err="1"/>
              <a:t>UltraSE</a:t>
            </a:r>
            <a:r>
              <a:rPr lang="en-US" sz="2800" dirty="0"/>
              <a:t> in different holding styles.</a:t>
            </a:r>
          </a:p>
          <a:p>
            <a:pPr marL="457200" indent="-457200">
              <a:buFont typeface="Arial" panose="020B0604020202020204" pitchFamily="34" charset="0"/>
              <a:buChar char="•"/>
            </a:pPr>
            <a:r>
              <a:rPr lang="en-US" sz="2800" dirty="0"/>
              <a:t>The </a:t>
            </a:r>
            <a:r>
              <a:rPr lang="en-US" sz="2800" dirty="0" err="1"/>
              <a:t>UltraSE</a:t>
            </a:r>
            <a:r>
              <a:rPr lang="en-US" sz="2800" dirty="0"/>
              <a:t> model is unaffected by the motion artifacts in daily usage scenarios.</a:t>
            </a:r>
          </a:p>
        </p:txBody>
      </p:sp>
      <p:sp>
        <p:nvSpPr>
          <p:cNvPr id="7" name="TextBox 6">
            <a:extLst>
              <a:ext uri="{FF2B5EF4-FFF2-40B4-BE49-F238E27FC236}">
                <a16:creationId xmlns:a16="http://schemas.microsoft.com/office/drawing/2014/main" id="{E0381B0D-47AE-254F-8593-350CCB833124}"/>
              </a:ext>
            </a:extLst>
          </p:cNvPr>
          <p:cNvSpPr txBox="1"/>
          <p:nvPr/>
        </p:nvSpPr>
        <p:spPr>
          <a:xfrm>
            <a:off x="361975" y="4585843"/>
            <a:ext cx="5959365" cy="1569660"/>
          </a:xfrm>
          <a:prstGeom prst="rect">
            <a:avLst/>
          </a:prstGeom>
          <a:noFill/>
        </p:spPr>
        <p:txBody>
          <a:bodyPr wrap="square" rtlCol="0">
            <a:spAutoFit/>
          </a:bodyPr>
          <a:lstStyle/>
          <a:p>
            <a:r>
              <a:rPr lang="en-US" sz="2400" dirty="0"/>
              <a:t>1) Bathroom environment: 75 dBA</a:t>
            </a:r>
          </a:p>
          <a:p>
            <a:r>
              <a:rPr lang="en-US" sz="2400" dirty="0"/>
              <a:t>2) Living room environment: 55 dBA</a:t>
            </a:r>
          </a:p>
          <a:p>
            <a:r>
              <a:rPr lang="en-US" sz="2400" dirty="0"/>
              <a:t>3) Indoor conference environment: 60 dBA</a:t>
            </a:r>
          </a:p>
          <a:p>
            <a:r>
              <a:rPr lang="en-US" sz="2400" dirty="0"/>
              <a:t>4) Outdoor roadside environment: 60 dBA</a:t>
            </a:r>
          </a:p>
        </p:txBody>
      </p:sp>
      <p:sp>
        <p:nvSpPr>
          <p:cNvPr id="3" name="Slide Number Placeholder 2">
            <a:extLst>
              <a:ext uri="{FF2B5EF4-FFF2-40B4-BE49-F238E27FC236}">
                <a16:creationId xmlns:a16="http://schemas.microsoft.com/office/drawing/2014/main" id="{F436500B-AC00-6141-8CBD-FB9838CC5689}"/>
              </a:ext>
            </a:extLst>
          </p:cNvPr>
          <p:cNvSpPr>
            <a:spLocks noGrp="1"/>
          </p:cNvSpPr>
          <p:nvPr>
            <p:ph type="sldNum" sz="quarter" idx="12"/>
          </p:nvPr>
        </p:nvSpPr>
        <p:spPr/>
        <p:txBody>
          <a:bodyPr/>
          <a:lstStyle/>
          <a:p>
            <a:fld id="{8C2007DB-4D60-504E-99B5-33AD8DD28A36}" type="slidenum">
              <a:rPr kumimoji="1" lang="zh-CN" altLang="en-US" smtClean="0"/>
              <a:t>22</a:t>
            </a:fld>
            <a:endParaRPr kumimoji="1" lang="zh-CN" altLang="en-US"/>
          </a:p>
        </p:txBody>
      </p:sp>
    </p:spTree>
    <p:extLst>
      <p:ext uri="{BB962C8B-B14F-4D97-AF65-F5344CB8AC3E}">
        <p14:creationId xmlns:p14="http://schemas.microsoft.com/office/powerpoint/2010/main" val="88647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2B1D-4114-4946-8838-3408CC2F0A26}"/>
              </a:ext>
            </a:extLst>
          </p:cNvPr>
          <p:cNvSpPr>
            <a:spLocks noGrp="1"/>
          </p:cNvSpPr>
          <p:nvPr>
            <p:ph type="title"/>
          </p:nvPr>
        </p:nvSpPr>
        <p:spPr/>
        <p:txBody>
          <a:bodyPr/>
          <a:lstStyle/>
          <a:p>
            <a:r>
              <a:rPr lang="en-US" b="1" dirty="0">
                <a:latin typeface="Calibri (Body)"/>
              </a:rPr>
              <a:t>Conclusion</a:t>
            </a:r>
          </a:p>
        </p:txBody>
      </p:sp>
      <p:sp>
        <p:nvSpPr>
          <p:cNvPr id="3" name="Content Placeholder 2">
            <a:extLst>
              <a:ext uri="{FF2B5EF4-FFF2-40B4-BE49-F238E27FC236}">
                <a16:creationId xmlns:a16="http://schemas.microsoft.com/office/drawing/2014/main" id="{EE87846D-A977-B741-AA6B-80AD00F2CA3A}"/>
              </a:ext>
            </a:extLst>
          </p:cNvPr>
          <p:cNvSpPr>
            <a:spLocks noGrp="1"/>
          </p:cNvSpPr>
          <p:nvPr>
            <p:ph idx="1"/>
          </p:nvPr>
        </p:nvSpPr>
        <p:spPr>
          <a:xfrm>
            <a:off x="838200" y="2141537"/>
            <a:ext cx="10911840" cy="2933383"/>
          </a:xfrm>
        </p:spPr>
        <p:txBody>
          <a:bodyPr>
            <a:normAutofit/>
          </a:bodyPr>
          <a:lstStyle/>
          <a:p>
            <a:r>
              <a:rPr lang="en-US" dirty="0"/>
              <a:t>A novel design choice for using ultrasound to assist speech processing.</a:t>
            </a:r>
          </a:p>
          <a:p>
            <a:r>
              <a:rPr lang="en-US" dirty="0"/>
              <a:t>A multi-modal multi-domain DNN framework for single-channel speech enhancement.</a:t>
            </a:r>
          </a:p>
          <a:p>
            <a:r>
              <a:rPr lang="en-US" dirty="0"/>
              <a:t>A </a:t>
            </a:r>
            <a:r>
              <a:rPr lang="en-US" dirty="0" err="1"/>
              <a:t>cGAN</a:t>
            </a:r>
            <a:r>
              <a:rPr lang="en-US" dirty="0"/>
              <a:t>-based cross-modal training methods for multi-modal denoising.</a:t>
            </a:r>
          </a:p>
          <a:p>
            <a:r>
              <a:rPr lang="en-US" dirty="0" err="1"/>
              <a:t>UltraSE</a:t>
            </a:r>
            <a:r>
              <a:rPr lang="en-US" dirty="0"/>
              <a:t> points to a novel direction that fuses wireless signals to tackle the challenge in traditional speech processing community.</a:t>
            </a:r>
          </a:p>
        </p:txBody>
      </p:sp>
      <p:sp>
        <p:nvSpPr>
          <p:cNvPr id="4" name="Slide Number Placeholder 3">
            <a:extLst>
              <a:ext uri="{FF2B5EF4-FFF2-40B4-BE49-F238E27FC236}">
                <a16:creationId xmlns:a16="http://schemas.microsoft.com/office/drawing/2014/main" id="{AAE03E04-087C-8647-9064-67622342BC7C}"/>
              </a:ext>
            </a:extLst>
          </p:cNvPr>
          <p:cNvSpPr>
            <a:spLocks noGrp="1"/>
          </p:cNvSpPr>
          <p:nvPr>
            <p:ph type="sldNum" sz="quarter" idx="12"/>
          </p:nvPr>
        </p:nvSpPr>
        <p:spPr/>
        <p:txBody>
          <a:bodyPr/>
          <a:lstStyle/>
          <a:p>
            <a:fld id="{8C2007DB-4D60-504E-99B5-33AD8DD28A36}" type="slidenum">
              <a:rPr kumimoji="1" lang="zh-CN" altLang="en-US" smtClean="0"/>
              <a:t>23</a:t>
            </a:fld>
            <a:endParaRPr kumimoji="1" lang="zh-CN" altLang="en-US"/>
          </a:p>
        </p:txBody>
      </p:sp>
    </p:spTree>
    <p:extLst>
      <p:ext uri="{BB962C8B-B14F-4D97-AF65-F5344CB8AC3E}">
        <p14:creationId xmlns:p14="http://schemas.microsoft.com/office/powerpoint/2010/main" val="237317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Image result for input on smart watc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j-lt"/>
            </a:endParaRPr>
          </a:p>
        </p:txBody>
      </p:sp>
      <p:sp>
        <p:nvSpPr>
          <p:cNvPr id="24" name="文本框 23"/>
          <p:cNvSpPr txBox="1"/>
          <p:nvPr/>
        </p:nvSpPr>
        <p:spPr>
          <a:xfrm>
            <a:off x="601245" y="2296696"/>
            <a:ext cx="10828755" cy="2585323"/>
          </a:xfrm>
          <a:prstGeom prst="rect">
            <a:avLst/>
          </a:prstGeom>
          <a:noFill/>
        </p:spPr>
        <p:txBody>
          <a:bodyPr wrap="square" rtlCol="0">
            <a:spAutoFit/>
          </a:bodyPr>
          <a:lstStyle/>
          <a:p>
            <a:pPr algn="ctr">
              <a:lnSpc>
                <a:spcPct val="150000"/>
              </a:lnSpc>
            </a:pPr>
            <a:r>
              <a:rPr lang="en-US" altLang="zh-CN" sz="5400" b="1" i="1" dirty="0"/>
              <a:t>Thank you </a:t>
            </a:r>
          </a:p>
          <a:p>
            <a:pPr algn="ctr">
              <a:lnSpc>
                <a:spcPct val="150000"/>
              </a:lnSpc>
            </a:pPr>
            <a:r>
              <a:rPr lang="en-US" altLang="zh-CN" sz="5400" b="1" i="1" dirty="0"/>
              <a:t>Q&amp;A</a:t>
            </a:r>
          </a:p>
        </p:txBody>
      </p:sp>
      <p:pic>
        <p:nvPicPr>
          <p:cNvPr id="2" name="Picture 1" descr="Logo, company name&#10;&#10;Description automatically generated">
            <a:extLst>
              <a:ext uri="{FF2B5EF4-FFF2-40B4-BE49-F238E27FC236}">
                <a16:creationId xmlns:a16="http://schemas.microsoft.com/office/drawing/2014/main" id="{634076AA-791A-41BD-837C-5AC1D289C092}"/>
              </a:ext>
            </a:extLst>
          </p:cNvPr>
          <p:cNvPicPr>
            <a:picLocks noChangeAspect="1"/>
          </p:cNvPicPr>
          <p:nvPr/>
        </p:nvPicPr>
        <p:blipFill>
          <a:blip r:embed="rId3"/>
          <a:stretch>
            <a:fillRect/>
          </a:stretch>
        </p:blipFill>
        <p:spPr>
          <a:xfrm>
            <a:off x="28575" y="89750"/>
            <a:ext cx="3669792" cy="701040"/>
          </a:xfrm>
          <a:prstGeom prst="rect">
            <a:avLst/>
          </a:prstGeom>
        </p:spPr>
      </p:pic>
      <p:sp>
        <p:nvSpPr>
          <p:cNvPr id="4" name="Slide Number Placeholder 3">
            <a:extLst>
              <a:ext uri="{FF2B5EF4-FFF2-40B4-BE49-F238E27FC236}">
                <a16:creationId xmlns:a16="http://schemas.microsoft.com/office/drawing/2014/main" id="{41AC0429-4E40-614E-9EDC-CA11C3D2C0FE}"/>
              </a:ext>
            </a:extLst>
          </p:cNvPr>
          <p:cNvSpPr>
            <a:spLocks noGrp="1"/>
          </p:cNvSpPr>
          <p:nvPr>
            <p:ph type="sldNum" sz="quarter" idx="12"/>
          </p:nvPr>
        </p:nvSpPr>
        <p:spPr/>
        <p:txBody>
          <a:bodyPr/>
          <a:lstStyle/>
          <a:p>
            <a:pPr>
              <a:defRPr/>
            </a:pPr>
            <a:fld id="{3DB0A9D4-FA5A-4D41-AA74-8B159A8F5EE9}" type="slidenum">
              <a:rPr lang="en-US" altLang="zh-CN" smtClean="0"/>
              <a:pPr>
                <a:defRPr/>
              </a:pPr>
              <a:t>24</a:t>
            </a:fld>
            <a:r>
              <a:rPr lang="en-US" altLang="zh-CN"/>
              <a:t>/33</a:t>
            </a:r>
            <a:endParaRPr lang="en-US" altLang="zh-CN" dirty="0"/>
          </a:p>
        </p:txBody>
      </p:sp>
    </p:spTree>
    <p:extLst>
      <p:ext uri="{BB962C8B-B14F-4D97-AF65-F5344CB8AC3E}">
        <p14:creationId xmlns:p14="http://schemas.microsoft.com/office/powerpoint/2010/main" val="185418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F10C-B39E-4C96-9C4B-853E0E1AC7E4}"/>
              </a:ext>
            </a:extLst>
          </p:cNvPr>
          <p:cNvSpPr>
            <a:spLocks noGrp="1"/>
          </p:cNvSpPr>
          <p:nvPr>
            <p:ph type="title"/>
          </p:nvPr>
        </p:nvSpPr>
        <p:spPr/>
        <p:txBody>
          <a:bodyPr/>
          <a:lstStyle/>
          <a:p>
            <a:r>
              <a:rPr lang="en-US" b="1" dirty="0">
                <a:latin typeface="Calibri (Body)"/>
              </a:rPr>
              <a:t>Motivation</a:t>
            </a:r>
            <a:endParaRPr lang="en-US" dirty="0"/>
          </a:p>
        </p:txBody>
      </p:sp>
      <p:pic>
        <p:nvPicPr>
          <p:cNvPr id="4" name="Content Placeholder 4">
            <a:extLst>
              <a:ext uri="{FF2B5EF4-FFF2-40B4-BE49-F238E27FC236}">
                <a16:creationId xmlns:a16="http://schemas.microsoft.com/office/drawing/2014/main" id="{D10CFDD0-F97D-4AED-BA91-25C1F2E78926}"/>
              </a:ext>
            </a:extLst>
          </p:cNvPr>
          <p:cNvPicPr>
            <a:picLocks noChangeAspect="1"/>
          </p:cNvPicPr>
          <p:nvPr/>
        </p:nvPicPr>
        <p:blipFill rotWithShape="1">
          <a:blip r:embed="rId3"/>
          <a:srcRect l="1619" t="12068" r="84218" b="17218"/>
          <a:stretch/>
        </p:blipFill>
        <p:spPr>
          <a:xfrm>
            <a:off x="1095283" y="3569638"/>
            <a:ext cx="1197612" cy="1781258"/>
          </a:xfrm>
          <a:prstGeom prst="rect">
            <a:avLst/>
          </a:prstGeom>
        </p:spPr>
      </p:pic>
      <p:sp>
        <p:nvSpPr>
          <p:cNvPr id="5" name="TextBox 4">
            <a:extLst>
              <a:ext uri="{FF2B5EF4-FFF2-40B4-BE49-F238E27FC236}">
                <a16:creationId xmlns:a16="http://schemas.microsoft.com/office/drawing/2014/main" id="{7B38DF28-C821-4F96-A257-E7836C2F69F4}"/>
              </a:ext>
            </a:extLst>
          </p:cNvPr>
          <p:cNvSpPr txBox="1"/>
          <p:nvPr/>
        </p:nvSpPr>
        <p:spPr>
          <a:xfrm>
            <a:off x="860861" y="5414071"/>
            <a:ext cx="1590118" cy="369332"/>
          </a:xfrm>
          <a:prstGeom prst="rect">
            <a:avLst/>
          </a:prstGeom>
          <a:noFill/>
        </p:spPr>
        <p:txBody>
          <a:bodyPr wrap="square" rtlCol="0">
            <a:spAutoFit/>
          </a:bodyPr>
          <a:lstStyle/>
          <a:p>
            <a:pPr algn="ctr"/>
            <a:r>
              <a:rPr lang="en-US" dirty="0"/>
              <a:t>Noise sources</a:t>
            </a:r>
          </a:p>
        </p:txBody>
      </p:sp>
      <p:pic>
        <p:nvPicPr>
          <p:cNvPr id="6" name="Content Placeholder 4">
            <a:extLst>
              <a:ext uri="{FF2B5EF4-FFF2-40B4-BE49-F238E27FC236}">
                <a16:creationId xmlns:a16="http://schemas.microsoft.com/office/drawing/2014/main" id="{A3F58A7E-C8BD-494F-9898-AC3BE2AC6719}"/>
              </a:ext>
            </a:extLst>
          </p:cNvPr>
          <p:cNvPicPr>
            <a:picLocks noChangeAspect="1"/>
          </p:cNvPicPr>
          <p:nvPr/>
        </p:nvPicPr>
        <p:blipFill rotWithShape="1">
          <a:blip r:embed="rId3"/>
          <a:srcRect l="42031" t="62028" r="33176" b="15303"/>
          <a:stretch/>
        </p:blipFill>
        <p:spPr>
          <a:xfrm>
            <a:off x="3782788" y="3327358"/>
            <a:ext cx="2091133" cy="569533"/>
          </a:xfrm>
          <a:prstGeom prst="rect">
            <a:avLst/>
          </a:prstGeom>
        </p:spPr>
      </p:pic>
      <p:pic>
        <p:nvPicPr>
          <p:cNvPr id="9" name="Content Placeholder 4">
            <a:extLst>
              <a:ext uri="{FF2B5EF4-FFF2-40B4-BE49-F238E27FC236}">
                <a16:creationId xmlns:a16="http://schemas.microsoft.com/office/drawing/2014/main" id="{3D63762D-4E4E-4ACA-B377-2B82D73825FB}"/>
              </a:ext>
            </a:extLst>
          </p:cNvPr>
          <p:cNvPicPr>
            <a:picLocks noChangeAspect="1"/>
          </p:cNvPicPr>
          <p:nvPr/>
        </p:nvPicPr>
        <p:blipFill rotWithShape="1">
          <a:blip r:embed="rId3"/>
          <a:srcRect l="17106" t="4128" r="70883" b="19440"/>
          <a:stretch/>
        </p:blipFill>
        <p:spPr>
          <a:xfrm>
            <a:off x="1333856" y="1648789"/>
            <a:ext cx="675144" cy="1279750"/>
          </a:xfrm>
          <a:prstGeom prst="rect">
            <a:avLst/>
          </a:prstGeom>
        </p:spPr>
      </p:pic>
      <p:sp>
        <p:nvSpPr>
          <p:cNvPr id="10" name="TextBox 9">
            <a:extLst>
              <a:ext uri="{FF2B5EF4-FFF2-40B4-BE49-F238E27FC236}">
                <a16:creationId xmlns:a16="http://schemas.microsoft.com/office/drawing/2014/main" id="{438B3A8D-4622-4B75-A84C-90A3FE2D9EF2}"/>
              </a:ext>
            </a:extLst>
          </p:cNvPr>
          <p:cNvSpPr txBox="1"/>
          <p:nvPr/>
        </p:nvSpPr>
        <p:spPr>
          <a:xfrm>
            <a:off x="838200" y="2967241"/>
            <a:ext cx="1590118" cy="369332"/>
          </a:xfrm>
          <a:prstGeom prst="rect">
            <a:avLst/>
          </a:prstGeom>
          <a:noFill/>
        </p:spPr>
        <p:txBody>
          <a:bodyPr wrap="square" rtlCol="0">
            <a:spAutoFit/>
          </a:bodyPr>
          <a:lstStyle/>
          <a:p>
            <a:pPr algn="ctr"/>
            <a:r>
              <a:rPr lang="en-US" dirty="0"/>
              <a:t>Targeted user</a:t>
            </a:r>
          </a:p>
        </p:txBody>
      </p:sp>
      <p:pic>
        <p:nvPicPr>
          <p:cNvPr id="11" name="Content Placeholder 4">
            <a:extLst>
              <a:ext uri="{FF2B5EF4-FFF2-40B4-BE49-F238E27FC236}">
                <a16:creationId xmlns:a16="http://schemas.microsoft.com/office/drawing/2014/main" id="{C8BF58A5-F876-499D-89B7-2E671CC26CDC}"/>
              </a:ext>
            </a:extLst>
          </p:cNvPr>
          <p:cNvPicPr>
            <a:picLocks noChangeAspect="1"/>
          </p:cNvPicPr>
          <p:nvPr/>
        </p:nvPicPr>
        <p:blipFill rotWithShape="1">
          <a:blip r:embed="rId3">
            <a:clrChange>
              <a:clrFrom>
                <a:srgbClr val="FFFFFF"/>
              </a:clrFrom>
              <a:clrTo>
                <a:srgbClr val="FFFFFF">
                  <a:alpha val="0"/>
                </a:srgbClr>
              </a:clrTo>
            </a:clrChange>
          </a:blip>
          <a:srcRect l="13374" t="61192" r="84218" b="28291"/>
          <a:stretch/>
        </p:blipFill>
        <p:spPr>
          <a:xfrm>
            <a:off x="2009000" y="2023745"/>
            <a:ext cx="232409" cy="302397"/>
          </a:xfrm>
          <a:prstGeom prst="rect">
            <a:avLst/>
          </a:prstGeom>
        </p:spPr>
      </p:pic>
      <p:pic>
        <p:nvPicPr>
          <p:cNvPr id="12" name="Graphic 11" descr="Radio microphone outline">
            <a:extLst>
              <a:ext uri="{FF2B5EF4-FFF2-40B4-BE49-F238E27FC236}">
                <a16:creationId xmlns:a16="http://schemas.microsoft.com/office/drawing/2014/main" id="{B116249D-7914-4583-B0D0-65F1B0D6FA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6937" y="3359083"/>
            <a:ext cx="556321" cy="556321"/>
          </a:xfrm>
          <a:prstGeom prst="rect">
            <a:avLst/>
          </a:prstGeom>
        </p:spPr>
      </p:pic>
      <p:sp>
        <p:nvSpPr>
          <p:cNvPr id="13" name="TextBox 12">
            <a:extLst>
              <a:ext uri="{FF2B5EF4-FFF2-40B4-BE49-F238E27FC236}">
                <a16:creationId xmlns:a16="http://schemas.microsoft.com/office/drawing/2014/main" id="{5FE4BB7C-B4DC-4B74-A95D-75EEBFC0FCE2}"/>
              </a:ext>
            </a:extLst>
          </p:cNvPr>
          <p:cNvSpPr txBox="1"/>
          <p:nvPr/>
        </p:nvSpPr>
        <p:spPr>
          <a:xfrm>
            <a:off x="2170039" y="3860591"/>
            <a:ext cx="1590118" cy="369332"/>
          </a:xfrm>
          <a:prstGeom prst="rect">
            <a:avLst/>
          </a:prstGeom>
          <a:noFill/>
        </p:spPr>
        <p:txBody>
          <a:bodyPr wrap="square" rtlCol="0">
            <a:spAutoFit/>
          </a:bodyPr>
          <a:lstStyle/>
          <a:p>
            <a:pPr algn="ctr"/>
            <a:r>
              <a:rPr lang="en-US" dirty="0"/>
              <a:t>Microphone</a:t>
            </a:r>
          </a:p>
        </p:txBody>
      </p:sp>
      <p:cxnSp>
        <p:nvCxnSpPr>
          <p:cNvPr id="14" name="Straight Arrow Connector 13">
            <a:extLst>
              <a:ext uri="{FF2B5EF4-FFF2-40B4-BE49-F238E27FC236}">
                <a16:creationId xmlns:a16="http://schemas.microsoft.com/office/drawing/2014/main" id="{C93CFD53-135B-4E50-B64A-22408F481253}"/>
              </a:ext>
            </a:extLst>
          </p:cNvPr>
          <p:cNvCxnSpPr>
            <a:cxnSpLocks/>
            <a:stCxn id="12" idx="3"/>
          </p:cNvCxnSpPr>
          <p:nvPr/>
        </p:nvCxnSpPr>
        <p:spPr>
          <a:xfrm flipV="1">
            <a:off x="3243258" y="3637243"/>
            <a:ext cx="43938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F47C8BE-F175-43EF-9133-714DB93351FB}"/>
              </a:ext>
            </a:extLst>
          </p:cNvPr>
          <p:cNvCxnSpPr>
            <a:cxnSpLocks/>
          </p:cNvCxnSpPr>
          <p:nvPr/>
        </p:nvCxnSpPr>
        <p:spPr>
          <a:xfrm flipV="1">
            <a:off x="5873921" y="3599212"/>
            <a:ext cx="43938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CBBA4C05-2669-4FE7-8C61-8ED6920E4600}"/>
              </a:ext>
            </a:extLst>
          </p:cNvPr>
          <p:cNvSpPr/>
          <p:nvPr/>
        </p:nvSpPr>
        <p:spPr>
          <a:xfrm>
            <a:off x="6313307" y="3283021"/>
            <a:ext cx="2036933" cy="63238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Speech Separation</a:t>
            </a:r>
          </a:p>
          <a:p>
            <a:pPr algn="ctr"/>
            <a:r>
              <a:rPr lang="en-US" dirty="0">
                <a:solidFill>
                  <a:schemeClr val="tx1"/>
                </a:solidFill>
              </a:rPr>
              <a:t>&amp; Enhancement</a:t>
            </a:r>
          </a:p>
        </p:txBody>
      </p:sp>
      <p:pic>
        <p:nvPicPr>
          <p:cNvPr id="19" name="Content Placeholder 4">
            <a:extLst>
              <a:ext uri="{FF2B5EF4-FFF2-40B4-BE49-F238E27FC236}">
                <a16:creationId xmlns:a16="http://schemas.microsoft.com/office/drawing/2014/main" id="{0ADCE0AC-DC35-48BF-B650-4B8E2AB9B534}"/>
              </a:ext>
            </a:extLst>
          </p:cNvPr>
          <p:cNvPicPr>
            <a:picLocks noChangeAspect="1"/>
          </p:cNvPicPr>
          <p:nvPr/>
        </p:nvPicPr>
        <p:blipFill rotWithShape="1">
          <a:blip r:embed="rId3">
            <a:clrChange>
              <a:clrFrom>
                <a:srgbClr val="FFFFFF"/>
              </a:clrFrom>
              <a:clrTo>
                <a:srgbClr val="FFFFFF">
                  <a:alpha val="0"/>
                </a:srgbClr>
              </a:clrTo>
            </a:clrChange>
          </a:blip>
          <a:srcRect l="79095" t="57489" b="16776"/>
          <a:stretch/>
        </p:blipFill>
        <p:spPr>
          <a:xfrm>
            <a:off x="8789626" y="3127922"/>
            <a:ext cx="2147513" cy="787482"/>
          </a:xfrm>
          <a:prstGeom prst="rect">
            <a:avLst/>
          </a:prstGeom>
        </p:spPr>
      </p:pic>
      <p:cxnSp>
        <p:nvCxnSpPr>
          <p:cNvPr id="20" name="Straight Arrow Connector 19">
            <a:extLst>
              <a:ext uri="{FF2B5EF4-FFF2-40B4-BE49-F238E27FC236}">
                <a16:creationId xmlns:a16="http://schemas.microsoft.com/office/drawing/2014/main" id="{3AF73420-9DB9-4709-B27E-1FA1741C28DA}"/>
              </a:ext>
            </a:extLst>
          </p:cNvPr>
          <p:cNvCxnSpPr>
            <a:cxnSpLocks/>
          </p:cNvCxnSpPr>
          <p:nvPr/>
        </p:nvCxnSpPr>
        <p:spPr>
          <a:xfrm flipV="1">
            <a:off x="8336249" y="3612128"/>
            <a:ext cx="43938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1C60937-49E5-413B-82D5-45B4806FF4E1}"/>
              </a:ext>
            </a:extLst>
          </p:cNvPr>
          <p:cNvSpPr txBox="1"/>
          <p:nvPr/>
        </p:nvSpPr>
        <p:spPr>
          <a:xfrm>
            <a:off x="8759905" y="2636690"/>
            <a:ext cx="2177234" cy="646331"/>
          </a:xfrm>
          <a:prstGeom prst="rect">
            <a:avLst/>
          </a:prstGeom>
          <a:noFill/>
        </p:spPr>
        <p:txBody>
          <a:bodyPr wrap="square" rtlCol="0">
            <a:spAutoFit/>
          </a:bodyPr>
          <a:lstStyle/>
          <a:p>
            <a:pPr algn="ctr"/>
            <a:r>
              <a:rPr lang="en-US" dirty="0"/>
              <a:t>Clean Speech</a:t>
            </a:r>
          </a:p>
          <a:p>
            <a:pPr algn="ctr"/>
            <a:r>
              <a:rPr lang="en-US" dirty="0"/>
              <a:t>Of Targeted User</a:t>
            </a:r>
          </a:p>
        </p:txBody>
      </p:sp>
      <p:sp>
        <p:nvSpPr>
          <p:cNvPr id="3" name="Slide Number Placeholder 2">
            <a:extLst>
              <a:ext uri="{FF2B5EF4-FFF2-40B4-BE49-F238E27FC236}">
                <a16:creationId xmlns:a16="http://schemas.microsoft.com/office/drawing/2014/main" id="{B9A0F620-0BA5-5E48-8757-783DFDE2D97A}"/>
              </a:ext>
            </a:extLst>
          </p:cNvPr>
          <p:cNvSpPr>
            <a:spLocks noGrp="1"/>
          </p:cNvSpPr>
          <p:nvPr>
            <p:ph type="sldNum" sz="quarter" idx="12"/>
          </p:nvPr>
        </p:nvSpPr>
        <p:spPr/>
        <p:txBody>
          <a:bodyPr/>
          <a:lstStyle/>
          <a:p>
            <a:fld id="{8C2007DB-4D60-504E-99B5-33AD8DD28A36}" type="slidenum">
              <a:rPr kumimoji="1" lang="zh-CN" altLang="en-US" smtClean="0"/>
              <a:t>3</a:t>
            </a:fld>
            <a:endParaRPr kumimoji="1" lang="zh-CN" altLang="en-US"/>
          </a:p>
        </p:txBody>
      </p:sp>
      <p:sp>
        <p:nvSpPr>
          <p:cNvPr id="23" name="TextBox 22">
            <a:extLst>
              <a:ext uri="{FF2B5EF4-FFF2-40B4-BE49-F238E27FC236}">
                <a16:creationId xmlns:a16="http://schemas.microsoft.com/office/drawing/2014/main" id="{579106C9-E7A2-4345-BE1D-16620EDC9750}"/>
              </a:ext>
            </a:extLst>
          </p:cNvPr>
          <p:cNvSpPr txBox="1"/>
          <p:nvPr/>
        </p:nvSpPr>
        <p:spPr>
          <a:xfrm>
            <a:off x="2648718" y="5712445"/>
            <a:ext cx="9243006" cy="461665"/>
          </a:xfrm>
          <a:prstGeom prst="rect">
            <a:avLst/>
          </a:prstGeom>
          <a:solidFill>
            <a:srgbClr val="C00000"/>
          </a:solidFill>
        </p:spPr>
        <p:txBody>
          <a:bodyPr wrap="square" rtlCol="0">
            <a:spAutoFit/>
          </a:bodyPr>
          <a:lstStyle/>
          <a:p>
            <a:r>
              <a:rPr lang="en-US" sz="2400" dirty="0">
                <a:solidFill>
                  <a:schemeClr val="bg1"/>
                </a:solidFill>
              </a:rPr>
              <a:t>Speech Separation &amp; Enhancement: the holy grail of speech processing</a:t>
            </a:r>
          </a:p>
        </p:txBody>
      </p:sp>
    </p:spTree>
    <p:extLst>
      <p:ext uri="{BB962C8B-B14F-4D97-AF65-F5344CB8AC3E}">
        <p14:creationId xmlns:p14="http://schemas.microsoft.com/office/powerpoint/2010/main" val="417879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P spid="18" grpId="0" animBg="1"/>
      <p:bldP spid="21" grpId="0"/>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E246-B77C-40B2-90E2-0F300051EBDE}"/>
              </a:ext>
            </a:extLst>
          </p:cNvPr>
          <p:cNvSpPr>
            <a:spLocks noGrp="1"/>
          </p:cNvSpPr>
          <p:nvPr>
            <p:ph type="title"/>
          </p:nvPr>
        </p:nvSpPr>
        <p:spPr/>
        <p:txBody>
          <a:bodyPr/>
          <a:lstStyle/>
          <a:p>
            <a:r>
              <a:rPr lang="en-US" b="1" dirty="0">
                <a:latin typeface="Calibri (Body)"/>
              </a:rPr>
              <a:t>Motivation</a:t>
            </a:r>
          </a:p>
        </p:txBody>
      </p:sp>
      <p:sp>
        <p:nvSpPr>
          <p:cNvPr id="3" name="Content Placeholder 2">
            <a:extLst>
              <a:ext uri="{FF2B5EF4-FFF2-40B4-BE49-F238E27FC236}">
                <a16:creationId xmlns:a16="http://schemas.microsoft.com/office/drawing/2014/main" id="{196D4CC7-0DB5-411F-BA9B-82B59D6CD17A}"/>
              </a:ext>
            </a:extLst>
          </p:cNvPr>
          <p:cNvSpPr>
            <a:spLocks noGrp="1"/>
          </p:cNvSpPr>
          <p:nvPr>
            <p:ph idx="1"/>
          </p:nvPr>
        </p:nvSpPr>
        <p:spPr>
          <a:xfrm>
            <a:off x="838200" y="1553556"/>
            <a:ext cx="10954996" cy="4351338"/>
          </a:xfrm>
        </p:spPr>
        <p:txBody>
          <a:bodyPr/>
          <a:lstStyle/>
          <a:p>
            <a:pPr marL="0" indent="0">
              <a:buNone/>
            </a:pPr>
            <a:r>
              <a:rPr lang="en-US" dirty="0"/>
              <a:t>Challenging scenario: &gt; 1 speakers mixed with background noise.</a:t>
            </a:r>
          </a:p>
          <a:p>
            <a:pPr marL="0" indent="0">
              <a:buNone/>
            </a:pPr>
            <a:r>
              <a:rPr lang="en-US" dirty="0"/>
              <a:t>Audio-only methods are hard to resolve such scenarios.</a:t>
            </a:r>
          </a:p>
          <a:p>
            <a:pPr marL="0" indent="0">
              <a:buNone/>
            </a:pPr>
            <a:endParaRPr lang="en-US" dirty="0"/>
          </a:p>
        </p:txBody>
      </p:sp>
      <p:pic>
        <p:nvPicPr>
          <p:cNvPr id="7" name="Content Placeholder 4">
            <a:extLst>
              <a:ext uri="{FF2B5EF4-FFF2-40B4-BE49-F238E27FC236}">
                <a16:creationId xmlns:a16="http://schemas.microsoft.com/office/drawing/2014/main" id="{A0A6A9B6-D85E-41DC-87DF-60CEBB129F91}"/>
              </a:ext>
            </a:extLst>
          </p:cNvPr>
          <p:cNvPicPr>
            <a:picLocks noChangeAspect="1"/>
          </p:cNvPicPr>
          <p:nvPr/>
        </p:nvPicPr>
        <p:blipFill rotWithShape="1">
          <a:blip r:embed="rId3"/>
          <a:srcRect l="1469" t="10310" r="84368" b="46458"/>
          <a:stretch/>
        </p:blipFill>
        <p:spPr>
          <a:xfrm>
            <a:off x="535876" y="2607517"/>
            <a:ext cx="1696083" cy="1542252"/>
          </a:xfrm>
          <a:prstGeom prst="rect">
            <a:avLst/>
          </a:prstGeom>
        </p:spPr>
      </p:pic>
      <p:sp>
        <p:nvSpPr>
          <p:cNvPr id="9" name="TextBox 8">
            <a:extLst>
              <a:ext uri="{FF2B5EF4-FFF2-40B4-BE49-F238E27FC236}">
                <a16:creationId xmlns:a16="http://schemas.microsoft.com/office/drawing/2014/main" id="{DFE8F77E-E606-4B14-9BA1-12601335A66B}"/>
              </a:ext>
            </a:extLst>
          </p:cNvPr>
          <p:cNvSpPr txBox="1"/>
          <p:nvPr/>
        </p:nvSpPr>
        <p:spPr>
          <a:xfrm>
            <a:off x="588857" y="5912115"/>
            <a:ext cx="1590118" cy="369332"/>
          </a:xfrm>
          <a:prstGeom prst="rect">
            <a:avLst/>
          </a:prstGeom>
          <a:noFill/>
        </p:spPr>
        <p:txBody>
          <a:bodyPr wrap="square" rtlCol="0">
            <a:spAutoFit/>
          </a:bodyPr>
          <a:lstStyle/>
          <a:p>
            <a:pPr algn="ctr"/>
            <a:r>
              <a:rPr lang="en-US" dirty="0"/>
              <a:t>Noise sources</a:t>
            </a:r>
          </a:p>
        </p:txBody>
      </p:sp>
      <p:pic>
        <p:nvPicPr>
          <p:cNvPr id="12" name="Graphic 11" descr="Radio microphone outline">
            <a:extLst>
              <a:ext uri="{FF2B5EF4-FFF2-40B4-BE49-F238E27FC236}">
                <a16:creationId xmlns:a16="http://schemas.microsoft.com/office/drawing/2014/main" id="{A218E184-0F01-4D66-8D90-C4DC256D0C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626" y="3823760"/>
            <a:ext cx="556321" cy="556321"/>
          </a:xfrm>
          <a:prstGeom prst="rect">
            <a:avLst/>
          </a:prstGeom>
        </p:spPr>
      </p:pic>
      <p:sp>
        <p:nvSpPr>
          <p:cNvPr id="13" name="TextBox 12">
            <a:extLst>
              <a:ext uri="{FF2B5EF4-FFF2-40B4-BE49-F238E27FC236}">
                <a16:creationId xmlns:a16="http://schemas.microsoft.com/office/drawing/2014/main" id="{EC909587-3E9E-48C6-AA6E-1E50549B3CF4}"/>
              </a:ext>
            </a:extLst>
          </p:cNvPr>
          <p:cNvSpPr txBox="1"/>
          <p:nvPr/>
        </p:nvSpPr>
        <p:spPr>
          <a:xfrm>
            <a:off x="2251728" y="4325268"/>
            <a:ext cx="1590118" cy="369332"/>
          </a:xfrm>
          <a:prstGeom prst="rect">
            <a:avLst/>
          </a:prstGeom>
          <a:noFill/>
        </p:spPr>
        <p:txBody>
          <a:bodyPr wrap="square" rtlCol="0">
            <a:spAutoFit/>
          </a:bodyPr>
          <a:lstStyle/>
          <a:p>
            <a:pPr algn="ctr"/>
            <a:r>
              <a:rPr lang="en-US" dirty="0"/>
              <a:t>Microphone</a:t>
            </a:r>
          </a:p>
        </p:txBody>
      </p:sp>
      <p:cxnSp>
        <p:nvCxnSpPr>
          <p:cNvPr id="15" name="Straight Arrow Connector 14">
            <a:extLst>
              <a:ext uri="{FF2B5EF4-FFF2-40B4-BE49-F238E27FC236}">
                <a16:creationId xmlns:a16="http://schemas.microsoft.com/office/drawing/2014/main" id="{19E52EAF-29CA-4577-9846-3F599A71D125}"/>
              </a:ext>
            </a:extLst>
          </p:cNvPr>
          <p:cNvCxnSpPr>
            <a:cxnSpLocks/>
            <a:stCxn id="12" idx="3"/>
          </p:cNvCxnSpPr>
          <p:nvPr/>
        </p:nvCxnSpPr>
        <p:spPr>
          <a:xfrm flipV="1">
            <a:off x="3324947" y="4101920"/>
            <a:ext cx="43938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E5E6EF7-3854-40D6-9AE4-8255CC908A72}"/>
              </a:ext>
            </a:extLst>
          </p:cNvPr>
          <p:cNvSpPr txBox="1"/>
          <p:nvPr/>
        </p:nvSpPr>
        <p:spPr>
          <a:xfrm>
            <a:off x="4256570" y="4599592"/>
            <a:ext cx="1590118" cy="369332"/>
          </a:xfrm>
          <a:prstGeom prst="rect">
            <a:avLst/>
          </a:prstGeom>
          <a:noFill/>
        </p:spPr>
        <p:txBody>
          <a:bodyPr wrap="square" rtlCol="0">
            <a:spAutoFit/>
          </a:bodyPr>
          <a:lstStyle/>
          <a:p>
            <a:pPr algn="ctr"/>
            <a:r>
              <a:rPr lang="en-US" dirty="0"/>
              <a:t>Noisy Speech</a:t>
            </a:r>
          </a:p>
        </p:txBody>
      </p:sp>
      <p:cxnSp>
        <p:nvCxnSpPr>
          <p:cNvPr id="19" name="Straight Arrow Connector 18">
            <a:extLst>
              <a:ext uri="{FF2B5EF4-FFF2-40B4-BE49-F238E27FC236}">
                <a16:creationId xmlns:a16="http://schemas.microsoft.com/office/drawing/2014/main" id="{245F2F47-C5D0-46E5-B604-4438BD861F91}"/>
              </a:ext>
            </a:extLst>
          </p:cNvPr>
          <p:cNvCxnSpPr>
            <a:cxnSpLocks/>
          </p:cNvCxnSpPr>
          <p:nvPr/>
        </p:nvCxnSpPr>
        <p:spPr>
          <a:xfrm flipV="1">
            <a:off x="6464960" y="4063572"/>
            <a:ext cx="43938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0974998A-92F2-4D16-B8FC-6912C99B9233}"/>
              </a:ext>
            </a:extLst>
          </p:cNvPr>
          <p:cNvSpPr/>
          <p:nvPr/>
        </p:nvSpPr>
        <p:spPr>
          <a:xfrm>
            <a:off x="6913704" y="3700673"/>
            <a:ext cx="2091132" cy="63238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Speech Separation</a:t>
            </a:r>
          </a:p>
          <a:p>
            <a:pPr algn="ctr"/>
            <a:r>
              <a:rPr lang="en-US" dirty="0">
                <a:solidFill>
                  <a:schemeClr val="tx1"/>
                </a:solidFill>
              </a:rPr>
              <a:t>&amp; </a:t>
            </a:r>
            <a:r>
              <a:rPr lang="en-US" altLang="zh-CN" dirty="0">
                <a:solidFill>
                  <a:schemeClr val="tx1"/>
                </a:solidFill>
              </a:rPr>
              <a:t>Enhancement</a:t>
            </a:r>
            <a:endParaRPr lang="en-US" dirty="0">
              <a:solidFill>
                <a:schemeClr val="tx1"/>
              </a:solidFill>
            </a:endParaRPr>
          </a:p>
        </p:txBody>
      </p:sp>
      <p:cxnSp>
        <p:nvCxnSpPr>
          <p:cNvPr id="22" name="Straight Arrow Connector 21">
            <a:extLst>
              <a:ext uri="{FF2B5EF4-FFF2-40B4-BE49-F238E27FC236}">
                <a16:creationId xmlns:a16="http://schemas.microsoft.com/office/drawing/2014/main" id="{CCBD8A57-D9A9-445B-B7D4-1261120D3E8D}"/>
              </a:ext>
            </a:extLst>
          </p:cNvPr>
          <p:cNvCxnSpPr>
            <a:cxnSpLocks/>
          </p:cNvCxnSpPr>
          <p:nvPr/>
        </p:nvCxnSpPr>
        <p:spPr>
          <a:xfrm flipV="1">
            <a:off x="9023547" y="4025333"/>
            <a:ext cx="43938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4" name="Content Placeholder 4">
            <a:extLst>
              <a:ext uri="{FF2B5EF4-FFF2-40B4-BE49-F238E27FC236}">
                <a16:creationId xmlns:a16="http://schemas.microsoft.com/office/drawing/2014/main" id="{C51C225F-965B-482A-B34E-5249DB82509B}"/>
              </a:ext>
            </a:extLst>
          </p:cNvPr>
          <p:cNvPicPr>
            <a:picLocks noChangeAspect="1"/>
          </p:cNvPicPr>
          <p:nvPr/>
        </p:nvPicPr>
        <p:blipFill rotWithShape="1">
          <a:blip r:embed="rId3"/>
          <a:srcRect l="1619" t="54089" r="84218" b="17218"/>
          <a:stretch/>
        </p:blipFill>
        <p:spPr>
          <a:xfrm>
            <a:off x="452750" y="4784258"/>
            <a:ext cx="1862333" cy="1123936"/>
          </a:xfrm>
          <a:prstGeom prst="rect">
            <a:avLst/>
          </a:prstGeom>
        </p:spPr>
      </p:pic>
      <p:sp>
        <p:nvSpPr>
          <p:cNvPr id="25" name="TextBox 24">
            <a:extLst>
              <a:ext uri="{FF2B5EF4-FFF2-40B4-BE49-F238E27FC236}">
                <a16:creationId xmlns:a16="http://schemas.microsoft.com/office/drawing/2014/main" id="{43EB69BA-5155-455A-97F3-20A8CFA06DF3}"/>
              </a:ext>
            </a:extLst>
          </p:cNvPr>
          <p:cNvSpPr txBox="1"/>
          <p:nvPr/>
        </p:nvSpPr>
        <p:spPr>
          <a:xfrm>
            <a:off x="204289" y="4054761"/>
            <a:ext cx="1052907" cy="646331"/>
          </a:xfrm>
          <a:prstGeom prst="rect">
            <a:avLst/>
          </a:prstGeom>
          <a:noFill/>
        </p:spPr>
        <p:txBody>
          <a:bodyPr wrap="square" rtlCol="0">
            <a:spAutoFit/>
          </a:bodyPr>
          <a:lstStyle/>
          <a:p>
            <a:pPr algn="ctr"/>
            <a:r>
              <a:rPr lang="en-US" dirty="0"/>
              <a:t>Targeted</a:t>
            </a:r>
          </a:p>
          <a:p>
            <a:pPr algn="ctr"/>
            <a:r>
              <a:rPr lang="en-US" dirty="0"/>
              <a:t>User </a:t>
            </a:r>
          </a:p>
        </p:txBody>
      </p:sp>
      <p:pic>
        <p:nvPicPr>
          <p:cNvPr id="28" name="Picture 27">
            <a:extLst>
              <a:ext uri="{FF2B5EF4-FFF2-40B4-BE49-F238E27FC236}">
                <a16:creationId xmlns:a16="http://schemas.microsoft.com/office/drawing/2014/main" id="{C3A7FDF1-431C-4DEE-9B3A-A42452383B62}"/>
              </a:ext>
            </a:extLst>
          </p:cNvPr>
          <p:cNvPicPr>
            <a:picLocks noChangeAspect="1"/>
          </p:cNvPicPr>
          <p:nvPr/>
        </p:nvPicPr>
        <p:blipFill rotWithShape="1">
          <a:blip r:embed="rId6"/>
          <a:srcRect l="1225" t="56985" r="74058" b="22510"/>
          <a:stretch/>
        </p:blipFill>
        <p:spPr>
          <a:xfrm>
            <a:off x="3764334" y="3738569"/>
            <a:ext cx="2691270" cy="586699"/>
          </a:xfrm>
          <a:prstGeom prst="rect">
            <a:avLst/>
          </a:prstGeom>
        </p:spPr>
      </p:pic>
      <p:pic>
        <p:nvPicPr>
          <p:cNvPr id="29" name="Picture 28">
            <a:extLst>
              <a:ext uri="{FF2B5EF4-FFF2-40B4-BE49-F238E27FC236}">
                <a16:creationId xmlns:a16="http://schemas.microsoft.com/office/drawing/2014/main" id="{2F6A3ADC-807E-4726-BDB3-2F6E9B5AE694}"/>
              </a:ext>
            </a:extLst>
          </p:cNvPr>
          <p:cNvPicPr>
            <a:picLocks noChangeAspect="1"/>
          </p:cNvPicPr>
          <p:nvPr/>
        </p:nvPicPr>
        <p:blipFill rotWithShape="1">
          <a:blip r:embed="rId6"/>
          <a:srcRect l="74268" t="22483" r="-1" b="56975"/>
          <a:stretch/>
        </p:blipFill>
        <p:spPr>
          <a:xfrm>
            <a:off x="9438733" y="3276551"/>
            <a:ext cx="2708918" cy="568224"/>
          </a:xfrm>
          <a:prstGeom prst="rect">
            <a:avLst/>
          </a:prstGeom>
        </p:spPr>
      </p:pic>
      <p:pic>
        <p:nvPicPr>
          <p:cNvPr id="30" name="Picture 29">
            <a:extLst>
              <a:ext uri="{FF2B5EF4-FFF2-40B4-BE49-F238E27FC236}">
                <a16:creationId xmlns:a16="http://schemas.microsoft.com/office/drawing/2014/main" id="{4CB0BE7B-DA19-43EC-AA82-781C5379AE36}"/>
              </a:ext>
            </a:extLst>
          </p:cNvPr>
          <p:cNvPicPr>
            <a:picLocks noChangeAspect="1"/>
          </p:cNvPicPr>
          <p:nvPr/>
        </p:nvPicPr>
        <p:blipFill rotWithShape="1">
          <a:blip r:embed="rId6"/>
          <a:srcRect l="73936" t="65105" r="714" b="14353"/>
          <a:stretch/>
        </p:blipFill>
        <p:spPr>
          <a:xfrm>
            <a:off x="9438733" y="4287372"/>
            <a:ext cx="2668627" cy="568224"/>
          </a:xfrm>
          <a:prstGeom prst="rect">
            <a:avLst/>
          </a:prstGeom>
        </p:spPr>
      </p:pic>
      <p:sp>
        <p:nvSpPr>
          <p:cNvPr id="31" name="TextBox 30">
            <a:extLst>
              <a:ext uri="{FF2B5EF4-FFF2-40B4-BE49-F238E27FC236}">
                <a16:creationId xmlns:a16="http://schemas.microsoft.com/office/drawing/2014/main" id="{1041031C-58B3-43C8-B47F-BA0E90874147}"/>
              </a:ext>
            </a:extLst>
          </p:cNvPr>
          <p:cNvSpPr txBox="1"/>
          <p:nvPr/>
        </p:nvSpPr>
        <p:spPr>
          <a:xfrm>
            <a:off x="1334427" y="4063229"/>
            <a:ext cx="1052907" cy="646331"/>
          </a:xfrm>
          <a:prstGeom prst="rect">
            <a:avLst/>
          </a:prstGeom>
          <a:noFill/>
        </p:spPr>
        <p:txBody>
          <a:bodyPr wrap="square" rtlCol="0">
            <a:spAutoFit/>
          </a:bodyPr>
          <a:lstStyle/>
          <a:p>
            <a:pPr algn="ctr"/>
            <a:r>
              <a:rPr lang="en-US" dirty="0"/>
              <a:t>Noisy</a:t>
            </a:r>
          </a:p>
          <a:p>
            <a:pPr algn="ctr"/>
            <a:r>
              <a:rPr lang="en-US" dirty="0"/>
              <a:t>User</a:t>
            </a:r>
          </a:p>
        </p:txBody>
      </p:sp>
      <p:sp>
        <p:nvSpPr>
          <p:cNvPr id="14" name="TextBox 13">
            <a:extLst>
              <a:ext uri="{FF2B5EF4-FFF2-40B4-BE49-F238E27FC236}">
                <a16:creationId xmlns:a16="http://schemas.microsoft.com/office/drawing/2014/main" id="{A670096B-E31F-49CD-9302-67F6DDD0BC16}"/>
              </a:ext>
            </a:extLst>
          </p:cNvPr>
          <p:cNvSpPr txBox="1"/>
          <p:nvPr/>
        </p:nvSpPr>
        <p:spPr>
          <a:xfrm>
            <a:off x="2948994" y="5466934"/>
            <a:ext cx="9243006" cy="461665"/>
          </a:xfrm>
          <a:prstGeom prst="rect">
            <a:avLst/>
          </a:prstGeom>
          <a:solidFill>
            <a:srgbClr val="C00000"/>
          </a:solidFill>
        </p:spPr>
        <p:txBody>
          <a:bodyPr wrap="square" rtlCol="0">
            <a:spAutoFit/>
          </a:bodyPr>
          <a:lstStyle/>
          <a:p>
            <a:r>
              <a:rPr lang="en-US" sz="2400" dirty="0">
                <a:solidFill>
                  <a:schemeClr val="bg1"/>
                </a:solidFill>
              </a:rPr>
              <a:t>Label permutation problem: Which one is from the targeted user?</a:t>
            </a:r>
          </a:p>
        </p:txBody>
      </p:sp>
      <p:sp>
        <p:nvSpPr>
          <p:cNvPr id="4" name="Slide Number Placeholder 3">
            <a:extLst>
              <a:ext uri="{FF2B5EF4-FFF2-40B4-BE49-F238E27FC236}">
                <a16:creationId xmlns:a16="http://schemas.microsoft.com/office/drawing/2014/main" id="{56216999-964B-174E-BE83-99C96ECB5081}"/>
              </a:ext>
            </a:extLst>
          </p:cNvPr>
          <p:cNvSpPr>
            <a:spLocks noGrp="1"/>
          </p:cNvSpPr>
          <p:nvPr>
            <p:ph type="sldNum" sz="quarter" idx="12"/>
          </p:nvPr>
        </p:nvSpPr>
        <p:spPr/>
        <p:txBody>
          <a:bodyPr/>
          <a:lstStyle/>
          <a:p>
            <a:fld id="{8C2007DB-4D60-504E-99B5-33AD8DD28A36}" type="slidenum">
              <a:rPr kumimoji="1" lang="zh-CN" altLang="en-US" smtClean="0"/>
              <a:t>4</a:t>
            </a:fld>
            <a:endParaRPr kumimoji="1" lang="zh-CN" altLang="en-US"/>
          </a:p>
        </p:txBody>
      </p:sp>
    </p:spTree>
    <p:extLst>
      <p:ext uri="{BB962C8B-B14F-4D97-AF65-F5344CB8AC3E}">
        <p14:creationId xmlns:p14="http://schemas.microsoft.com/office/powerpoint/2010/main" val="123349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2CF9-F182-C245-82B4-D35BFF89D5B7}"/>
              </a:ext>
            </a:extLst>
          </p:cNvPr>
          <p:cNvSpPr>
            <a:spLocks noGrp="1"/>
          </p:cNvSpPr>
          <p:nvPr>
            <p:ph type="title"/>
          </p:nvPr>
        </p:nvSpPr>
        <p:spPr/>
        <p:txBody>
          <a:bodyPr>
            <a:normAutofit/>
          </a:bodyPr>
          <a:lstStyle/>
          <a:p>
            <a:r>
              <a:rPr lang="en-US" altLang="zh-CN" b="1" dirty="0">
                <a:latin typeface="Calibri (Body)"/>
              </a:rPr>
              <a:t>Limitations of</a:t>
            </a:r>
            <a:r>
              <a:rPr lang="zh-CN" altLang="en-US" b="1" dirty="0">
                <a:latin typeface="Calibri (Body)"/>
              </a:rPr>
              <a:t> </a:t>
            </a:r>
            <a:r>
              <a:rPr lang="en-US" altLang="zh-CN" b="1" dirty="0">
                <a:latin typeface="Calibri (Body)"/>
              </a:rPr>
              <a:t>prior</a:t>
            </a:r>
            <a:r>
              <a:rPr lang="zh-CN" altLang="en-US" b="1" dirty="0">
                <a:latin typeface="Calibri (Body)"/>
              </a:rPr>
              <a:t> </a:t>
            </a:r>
            <a:r>
              <a:rPr lang="en-US" altLang="zh-CN" b="1" dirty="0">
                <a:latin typeface="Calibri (Body)"/>
              </a:rPr>
              <a:t>works</a:t>
            </a:r>
            <a:endParaRPr lang="en-US" b="1" dirty="0">
              <a:latin typeface="Calibri (Body)"/>
            </a:endParaRPr>
          </a:p>
        </p:txBody>
      </p:sp>
      <p:sp>
        <p:nvSpPr>
          <p:cNvPr id="3" name="Content Placeholder 2">
            <a:extLst>
              <a:ext uri="{FF2B5EF4-FFF2-40B4-BE49-F238E27FC236}">
                <a16:creationId xmlns:a16="http://schemas.microsoft.com/office/drawing/2014/main" id="{330DF526-AE06-AF4C-822B-30CFA531F9D1}"/>
              </a:ext>
            </a:extLst>
          </p:cNvPr>
          <p:cNvSpPr>
            <a:spLocks noGrp="1"/>
          </p:cNvSpPr>
          <p:nvPr>
            <p:ph idx="1"/>
          </p:nvPr>
        </p:nvSpPr>
        <p:spPr>
          <a:xfrm>
            <a:off x="721845" y="1685262"/>
            <a:ext cx="10515600" cy="4802243"/>
          </a:xfrm>
        </p:spPr>
        <p:txBody>
          <a:bodyPr>
            <a:normAutofit/>
          </a:bodyPr>
          <a:lstStyle/>
          <a:p>
            <a:pPr marL="0" indent="0">
              <a:buNone/>
            </a:pPr>
            <a:r>
              <a:rPr lang="en-US" dirty="0"/>
              <a:t>Audio-visual </a:t>
            </a:r>
            <a:r>
              <a:rPr lang="en-US" altLang="zh-CN" dirty="0"/>
              <a:t>Limitations</a:t>
            </a:r>
            <a:r>
              <a:rPr lang="en-US" dirty="0"/>
              <a:t>:</a:t>
            </a:r>
          </a:p>
          <a:p>
            <a:r>
              <a:rPr lang="en-US" dirty="0"/>
              <a:t>Additional Camera</a:t>
            </a:r>
          </a:p>
          <a:p>
            <a:r>
              <a:rPr lang="en-US" dirty="0"/>
              <a:t>Angle of view, Light</a:t>
            </a:r>
            <a:r>
              <a:rPr lang="en-US" altLang="zh-CN" dirty="0"/>
              <a:t>ing</a:t>
            </a:r>
            <a:r>
              <a:rPr lang="en-US" dirty="0"/>
              <a:t> conditions, Energy consumption</a:t>
            </a:r>
          </a:p>
          <a:p>
            <a:endParaRPr lang="en-US" dirty="0"/>
          </a:p>
          <a:p>
            <a:pPr marL="0" indent="0">
              <a:buNone/>
            </a:pPr>
            <a:endParaRPr lang="en-US" dirty="0"/>
          </a:p>
        </p:txBody>
      </p:sp>
      <p:pic>
        <p:nvPicPr>
          <p:cNvPr id="5" name="Picture 4">
            <a:extLst>
              <a:ext uri="{FF2B5EF4-FFF2-40B4-BE49-F238E27FC236}">
                <a16:creationId xmlns:a16="http://schemas.microsoft.com/office/drawing/2014/main" id="{9FB54CC6-530B-C84B-9A4E-C534E7F69FF1}"/>
              </a:ext>
            </a:extLst>
          </p:cNvPr>
          <p:cNvPicPr>
            <a:picLocks noChangeAspect="1"/>
          </p:cNvPicPr>
          <p:nvPr/>
        </p:nvPicPr>
        <p:blipFill>
          <a:blip r:embed="rId3"/>
          <a:stretch>
            <a:fillRect/>
          </a:stretch>
        </p:blipFill>
        <p:spPr>
          <a:xfrm>
            <a:off x="1536368" y="3922520"/>
            <a:ext cx="9196207" cy="2416466"/>
          </a:xfrm>
          <a:prstGeom prst="rect">
            <a:avLst/>
          </a:prstGeom>
        </p:spPr>
      </p:pic>
      <p:sp>
        <p:nvSpPr>
          <p:cNvPr id="6" name="TextBox 5">
            <a:extLst>
              <a:ext uri="{FF2B5EF4-FFF2-40B4-BE49-F238E27FC236}">
                <a16:creationId xmlns:a16="http://schemas.microsoft.com/office/drawing/2014/main" id="{3B4DDBC9-51C9-1149-AE4A-158E9C5BA6E6}"/>
              </a:ext>
            </a:extLst>
          </p:cNvPr>
          <p:cNvSpPr txBox="1"/>
          <p:nvPr/>
        </p:nvSpPr>
        <p:spPr>
          <a:xfrm>
            <a:off x="1707705" y="6354084"/>
            <a:ext cx="9375916" cy="307777"/>
          </a:xfrm>
          <a:prstGeom prst="rect">
            <a:avLst/>
          </a:prstGeom>
          <a:noFill/>
        </p:spPr>
        <p:txBody>
          <a:bodyPr wrap="square" rtlCol="0">
            <a:spAutoFit/>
          </a:bodyPr>
          <a:lstStyle/>
          <a:p>
            <a:r>
              <a:rPr lang="en-US" sz="1400" dirty="0"/>
              <a:t>Looking to Listen at the Cocktail Party: A Speaker-Independent Audio-Visual Model for Speech Separation (SIGGRAPH 2018)</a:t>
            </a:r>
          </a:p>
        </p:txBody>
      </p:sp>
      <p:sp>
        <p:nvSpPr>
          <p:cNvPr id="4" name="Slide Number Placeholder 3">
            <a:extLst>
              <a:ext uri="{FF2B5EF4-FFF2-40B4-BE49-F238E27FC236}">
                <a16:creationId xmlns:a16="http://schemas.microsoft.com/office/drawing/2014/main" id="{B4111981-20E5-044F-89B6-DEFA46F0B950}"/>
              </a:ext>
            </a:extLst>
          </p:cNvPr>
          <p:cNvSpPr>
            <a:spLocks noGrp="1"/>
          </p:cNvSpPr>
          <p:nvPr>
            <p:ph type="sldNum" sz="quarter" idx="12"/>
          </p:nvPr>
        </p:nvSpPr>
        <p:spPr/>
        <p:txBody>
          <a:bodyPr/>
          <a:lstStyle/>
          <a:p>
            <a:fld id="{8C2007DB-4D60-504E-99B5-33AD8DD28A36}" type="slidenum">
              <a:rPr kumimoji="1" lang="zh-CN" altLang="en-US" smtClean="0"/>
              <a:t>5</a:t>
            </a:fld>
            <a:endParaRPr kumimoji="1" lang="zh-CN" altLang="en-US"/>
          </a:p>
        </p:txBody>
      </p:sp>
    </p:spTree>
    <p:extLst>
      <p:ext uri="{BB962C8B-B14F-4D97-AF65-F5344CB8AC3E}">
        <p14:creationId xmlns:p14="http://schemas.microsoft.com/office/powerpoint/2010/main" val="287565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50726"/>
            <a:ext cx="12192000" cy="1325563"/>
          </a:xfrm>
        </p:spPr>
        <p:txBody>
          <a:bodyPr>
            <a:normAutofit fontScale="90000"/>
          </a:bodyPr>
          <a:lstStyle/>
          <a:p>
            <a:pPr algn="ctr"/>
            <a:r>
              <a:rPr kumimoji="1" lang="en-US" altLang="zh-CN" b="1" dirty="0">
                <a:latin typeface="+mn-lt"/>
                <a:ea typeface="Comic Sans MS" charset="0"/>
                <a:cs typeface="Comic Sans MS" charset="0"/>
              </a:rPr>
              <a:t>Can we use </a:t>
            </a:r>
            <a:r>
              <a:rPr kumimoji="1" lang="en-US" altLang="zh-CN" b="1" dirty="0">
                <a:solidFill>
                  <a:srgbClr val="FF0000"/>
                </a:solidFill>
                <a:latin typeface="+mn-lt"/>
                <a:ea typeface="Comic Sans MS" charset="0"/>
                <a:cs typeface="Comic Sans MS" charset="0"/>
              </a:rPr>
              <a:t>audio-only</a:t>
            </a:r>
            <a:r>
              <a:rPr kumimoji="1" lang="en-US" altLang="zh-CN" b="1" dirty="0">
                <a:latin typeface="+mn-lt"/>
                <a:ea typeface="Comic Sans MS" charset="0"/>
                <a:cs typeface="Comic Sans MS" charset="0"/>
              </a:rPr>
              <a:t> methods to separate the desired speaker voice from other speakers and noises?</a:t>
            </a:r>
            <a:endParaRPr kumimoji="1" lang="zh-CN" altLang="en-US" b="1" dirty="0">
              <a:latin typeface="+mn-lt"/>
              <a:ea typeface="Comic Sans MS" charset="0"/>
              <a:cs typeface="Comic Sans MS" charset="0"/>
            </a:endParaRPr>
          </a:p>
        </p:txBody>
      </p:sp>
      <p:sp>
        <p:nvSpPr>
          <p:cNvPr id="4" name="标题 1">
            <a:extLst>
              <a:ext uri="{FF2B5EF4-FFF2-40B4-BE49-F238E27FC236}">
                <a16:creationId xmlns:a16="http://schemas.microsoft.com/office/drawing/2014/main" id="{B710B5A6-A7B2-4B0B-89BB-9C3AF0802815}"/>
              </a:ext>
            </a:extLst>
          </p:cNvPr>
          <p:cNvSpPr txBox="1">
            <a:spLocks/>
          </p:cNvSpPr>
          <p:nvPr/>
        </p:nvSpPr>
        <p:spPr>
          <a:xfrm>
            <a:off x="1944704" y="4648087"/>
            <a:ext cx="9085246" cy="5729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en-US" altLang="zh-CN" sz="3600" b="1" dirty="0">
                <a:solidFill>
                  <a:srgbClr val="7030A0"/>
                </a:solidFill>
                <a:latin typeface="+mn-lt"/>
                <a:ea typeface="Comic Sans MS" charset="0"/>
                <a:cs typeface="Comic Sans MS" charset="0"/>
              </a:rPr>
              <a:t>Utilize ultrasound sensing to capture the desired speaker articulatory gestures</a:t>
            </a:r>
            <a:endParaRPr kumimoji="1" lang="zh-CN" altLang="en-US" sz="3600" b="1" dirty="0">
              <a:solidFill>
                <a:srgbClr val="7030A0"/>
              </a:solidFill>
              <a:latin typeface="+mn-lt"/>
              <a:ea typeface="Comic Sans MS" charset="0"/>
              <a:cs typeface="Comic Sans MS" charset="0"/>
            </a:endParaRPr>
          </a:p>
        </p:txBody>
      </p:sp>
      <p:sp>
        <p:nvSpPr>
          <p:cNvPr id="3" name="Slide Number Placeholder 2">
            <a:extLst>
              <a:ext uri="{FF2B5EF4-FFF2-40B4-BE49-F238E27FC236}">
                <a16:creationId xmlns:a16="http://schemas.microsoft.com/office/drawing/2014/main" id="{1F0CAEA3-3068-2B48-9A0D-3E0FC3F44E93}"/>
              </a:ext>
            </a:extLst>
          </p:cNvPr>
          <p:cNvSpPr>
            <a:spLocks noGrp="1"/>
          </p:cNvSpPr>
          <p:nvPr>
            <p:ph type="sldNum" sz="quarter" idx="12"/>
          </p:nvPr>
        </p:nvSpPr>
        <p:spPr/>
        <p:txBody>
          <a:bodyPr/>
          <a:lstStyle/>
          <a:p>
            <a:fld id="{8C2007DB-4D60-504E-99B5-33AD8DD28A36}" type="slidenum">
              <a:rPr kumimoji="1" lang="zh-CN" altLang="en-US" smtClean="0"/>
              <a:t>6</a:t>
            </a:fld>
            <a:endParaRPr kumimoji="1" lang="zh-CN" altLang="en-US"/>
          </a:p>
        </p:txBody>
      </p:sp>
    </p:spTree>
    <p:extLst>
      <p:ext uri="{BB962C8B-B14F-4D97-AF65-F5344CB8AC3E}">
        <p14:creationId xmlns:p14="http://schemas.microsoft.com/office/powerpoint/2010/main" val="5374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49EE-05E5-2B41-BF1B-9ECF933290A7}"/>
              </a:ext>
            </a:extLst>
          </p:cNvPr>
          <p:cNvSpPr>
            <a:spLocks noGrp="1"/>
          </p:cNvSpPr>
          <p:nvPr>
            <p:ph type="title"/>
          </p:nvPr>
        </p:nvSpPr>
        <p:spPr/>
        <p:txBody>
          <a:bodyPr/>
          <a:lstStyle/>
          <a:p>
            <a:r>
              <a:rPr lang="en-US" b="1" dirty="0">
                <a:latin typeface="Calibri (Body)"/>
              </a:rPr>
              <a:t>Our solutions</a:t>
            </a:r>
          </a:p>
        </p:txBody>
      </p:sp>
      <p:sp>
        <p:nvSpPr>
          <p:cNvPr id="3" name="Slide Number Placeholder 2">
            <a:extLst>
              <a:ext uri="{FF2B5EF4-FFF2-40B4-BE49-F238E27FC236}">
                <a16:creationId xmlns:a16="http://schemas.microsoft.com/office/drawing/2014/main" id="{12A3C41F-9C8C-E647-8F16-799CA0D16444}"/>
              </a:ext>
            </a:extLst>
          </p:cNvPr>
          <p:cNvSpPr>
            <a:spLocks noGrp="1"/>
          </p:cNvSpPr>
          <p:nvPr>
            <p:ph type="sldNum" sz="quarter" idx="12"/>
          </p:nvPr>
        </p:nvSpPr>
        <p:spPr/>
        <p:txBody>
          <a:bodyPr/>
          <a:lstStyle/>
          <a:p>
            <a:fld id="{8C2007DB-4D60-504E-99B5-33AD8DD28A36}" type="slidenum">
              <a:rPr kumimoji="1" lang="zh-CN" altLang="en-US" smtClean="0"/>
              <a:t>7</a:t>
            </a:fld>
            <a:endParaRPr kumimoji="1" lang="zh-CN" altLang="en-US"/>
          </a:p>
        </p:txBody>
      </p:sp>
      <p:pic>
        <p:nvPicPr>
          <p:cNvPr id="6" name="Picture 5" descr="Diagram&#10;&#10;Description automatically generated with medium confidence">
            <a:extLst>
              <a:ext uri="{FF2B5EF4-FFF2-40B4-BE49-F238E27FC236}">
                <a16:creationId xmlns:a16="http://schemas.microsoft.com/office/drawing/2014/main" id="{D3EE3668-A765-FD49-8005-200693A84EBE}"/>
              </a:ext>
            </a:extLst>
          </p:cNvPr>
          <p:cNvPicPr>
            <a:picLocks noChangeAspect="1"/>
          </p:cNvPicPr>
          <p:nvPr/>
        </p:nvPicPr>
        <p:blipFill rotWithShape="1">
          <a:blip r:embed="rId3"/>
          <a:srcRect l="12835" t="18544" r="33396" b="25006"/>
          <a:stretch/>
        </p:blipFill>
        <p:spPr>
          <a:xfrm>
            <a:off x="51618" y="2463620"/>
            <a:ext cx="4047342" cy="3186799"/>
          </a:xfrm>
          <a:prstGeom prst="rect">
            <a:avLst/>
          </a:prstGeom>
        </p:spPr>
      </p:pic>
      <p:sp>
        <p:nvSpPr>
          <p:cNvPr id="11" name="Rectangle 10">
            <a:extLst>
              <a:ext uri="{FF2B5EF4-FFF2-40B4-BE49-F238E27FC236}">
                <a16:creationId xmlns:a16="http://schemas.microsoft.com/office/drawing/2014/main" id="{69D17A75-328E-DB46-BC93-05573161FF13}"/>
              </a:ext>
            </a:extLst>
          </p:cNvPr>
          <p:cNvSpPr/>
          <p:nvPr/>
        </p:nvSpPr>
        <p:spPr>
          <a:xfrm>
            <a:off x="2604479" y="3252213"/>
            <a:ext cx="385010" cy="40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Voice outline">
            <a:extLst>
              <a:ext uri="{FF2B5EF4-FFF2-40B4-BE49-F238E27FC236}">
                <a16:creationId xmlns:a16="http://schemas.microsoft.com/office/drawing/2014/main" id="{5C902AD0-B85E-194C-AEDE-923FFAFFD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50968">
            <a:off x="1875958" y="3551286"/>
            <a:ext cx="627524" cy="627524"/>
          </a:xfrm>
          <a:prstGeom prst="rect">
            <a:avLst/>
          </a:prstGeom>
        </p:spPr>
      </p:pic>
      <p:sp>
        <p:nvSpPr>
          <p:cNvPr id="16" name="TextBox 15">
            <a:extLst>
              <a:ext uri="{FF2B5EF4-FFF2-40B4-BE49-F238E27FC236}">
                <a16:creationId xmlns:a16="http://schemas.microsoft.com/office/drawing/2014/main" id="{E45AF825-4111-014F-8BAE-3B3A019713CF}"/>
              </a:ext>
            </a:extLst>
          </p:cNvPr>
          <p:cNvSpPr txBox="1"/>
          <p:nvPr/>
        </p:nvSpPr>
        <p:spPr>
          <a:xfrm>
            <a:off x="0" y="5741952"/>
            <a:ext cx="2989489" cy="954107"/>
          </a:xfrm>
          <a:prstGeom prst="rect">
            <a:avLst/>
          </a:prstGeom>
          <a:noFill/>
        </p:spPr>
        <p:txBody>
          <a:bodyPr wrap="square" rtlCol="0">
            <a:spAutoFit/>
          </a:bodyPr>
          <a:lstStyle/>
          <a:p>
            <a:r>
              <a:rPr lang="en-US" sz="2800" dirty="0"/>
              <a:t>Traditional </a:t>
            </a:r>
          </a:p>
          <a:p>
            <a:r>
              <a:rPr lang="en-US" sz="2800" dirty="0"/>
              <a:t>Audio Recording</a:t>
            </a:r>
          </a:p>
        </p:txBody>
      </p:sp>
      <p:sp>
        <p:nvSpPr>
          <p:cNvPr id="18" name="TextBox 17">
            <a:extLst>
              <a:ext uri="{FF2B5EF4-FFF2-40B4-BE49-F238E27FC236}">
                <a16:creationId xmlns:a16="http://schemas.microsoft.com/office/drawing/2014/main" id="{5B131ED7-7458-584C-9AF5-360CDF2AF225}"/>
              </a:ext>
            </a:extLst>
          </p:cNvPr>
          <p:cNvSpPr txBox="1"/>
          <p:nvPr/>
        </p:nvSpPr>
        <p:spPr>
          <a:xfrm>
            <a:off x="4098960" y="5753571"/>
            <a:ext cx="3055303" cy="954107"/>
          </a:xfrm>
          <a:prstGeom prst="rect">
            <a:avLst/>
          </a:prstGeom>
          <a:noFill/>
        </p:spPr>
        <p:txBody>
          <a:bodyPr wrap="square" rtlCol="0">
            <a:spAutoFit/>
          </a:bodyPr>
          <a:lstStyle/>
          <a:p>
            <a:r>
              <a:rPr lang="en-US" sz="2800" dirty="0" err="1"/>
              <a:t>UltraSE</a:t>
            </a:r>
            <a:r>
              <a:rPr lang="en-US" sz="2800" dirty="0"/>
              <a:t> </a:t>
            </a:r>
          </a:p>
          <a:p>
            <a:r>
              <a:rPr lang="en-US" sz="2800" dirty="0"/>
              <a:t>Audio Recording</a:t>
            </a:r>
          </a:p>
        </p:txBody>
      </p:sp>
      <p:pic>
        <p:nvPicPr>
          <p:cNvPr id="22" name="Picture 21" descr="Diagram&#10;&#10;Description automatically generated with medium confidence">
            <a:extLst>
              <a:ext uri="{FF2B5EF4-FFF2-40B4-BE49-F238E27FC236}">
                <a16:creationId xmlns:a16="http://schemas.microsoft.com/office/drawing/2014/main" id="{3635796F-A98D-8048-98D2-C2D9FEC3D4F9}"/>
              </a:ext>
            </a:extLst>
          </p:cNvPr>
          <p:cNvPicPr>
            <a:picLocks noChangeAspect="1"/>
          </p:cNvPicPr>
          <p:nvPr/>
        </p:nvPicPr>
        <p:blipFill rotWithShape="1">
          <a:blip r:embed="rId3"/>
          <a:srcRect l="12835" t="18544" r="33396" b="25006"/>
          <a:stretch/>
        </p:blipFill>
        <p:spPr>
          <a:xfrm>
            <a:off x="4098960" y="2383706"/>
            <a:ext cx="4047342" cy="3186799"/>
          </a:xfrm>
          <a:prstGeom prst="rect">
            <a:avLst/>
          </a:prstGeom>
        </p:spPr>
      </p:pic>
      <p:pic>
        <p:nvPicPr>
          <p:cNvPr id="25" name="Graphic 24" descr="Voice outline">
            <a:extLst>
              <a:ext uri="{FF2B5EF4-FFF2-40B4-BE49-F238E27FC236}">
                <a16:creationId xmlns:a16="http://schemas.microsoft.com/office/drawing/2014/main" id="{65A05269-B335-FE41-8D45-704A7EB08C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50968">
            <a:off x="6047777" y="3400984"/>
            <a:ext cx="627524" cy="627524"/>
          </a:xfrm>
          <a:prstGeom prst="rect">
            <a:avLst/>
          </a:prstGeom>
        </p:spPr>
      </p:pic>
      <p:grpSp>
        <p:nvGrpSpPr>
          <p:cNvPr id="33" name="Group 32">
            <a:extLst>
              <a:ext uri="{FF2B5EF4-FFF2-40B4-BE49-F238E27FC236}">
                <a16:creationId xmlns:a16="http://schemas.microsoft.com/office/drawing/2014/main" id="{C13C1DCF-6DBA-1345-BEA3-59A18D39AB3E}"/>
              </a:ext>
            </a:extLst>
          </p:cNvPr>
          <p:cNvGrpSpPr/>
          <p:nvPr/>
        </p:nvGrpSpPr>
        <p:grpSpPr>
          <a:xfrm rot="13181266">
            <a:off x="6390290" y="3057282"/>
            <a:ext cx="619099" cy="677144"/>
            <a:chOff x="9782201" y="1399306"/>
            <a:chExt cx="1318112" cy="1335202"/>
          </a:xfrm>
        </p:grpSpPr>
        <p:sp>
          <p:nvSpPr>
            <p:cNvPr id="29" name="Arc 28">
              <a:extLst>
                <a:ext uri="{FF2B5EF4-FFF2-40B4-BE49-F238E27FC236}">
                  <a16:creationId xmlns:a16="http://schemas.microsoft.com/office/drawing/2014/main" id="{72F90AB4-280B-B04C-B438-B00F3A841B70}"/>
                </a:ext>
              </a:extLst>
            </p:cNvPr>
            <p:cNvSpPr/>
            <p:nvPr/>
          </p:nvSpPr>
          <p:spPr>
            <a:xfrm>
              <a:off x="9982200" y="1789725"/>
              <a:ext cx="788593" cy="788593"/>
            </a:xfrm>
            <a:prstGeom prst="arc">
              <a:avLst>
                <a:gd name="adj1" fmla="val 16200000"/>
                <a:gd name="adj2" fmla="val 20476338"/>
              </a:avLst>
            </a:prstGeom>
            <a:ln w="28575">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56660EA7-1DC0-3A48-AE01-207DE37F7FE6}"/>
                </a:ext>
              </a:extLst>
            </p:cNvPr>
            <p:cNvSpPr/>
            <p:nvPr/>
          </p:nvSpPr>
          <p:spPr>
            <a:xfrm>
              <a:off x="9782201" y="1399306"/>
              <a:ext cx="1318112" cy="1335202"/>
            </a:xfrm>
            <a:prstGeom prst="arc">
              <a:avLst>
                <a:gd name="adj1" fmla="val 16200000"/>
                <a:gd name="adj2" fmla="val 20798834"/>
              </a:avLst>
            </a:prstGeom>
            <a:ln w="28575">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314DB325-396C-1C48-B32F-914DE07DECD3}"/>
                </a:ext>
              </a:extLst>
            </p:cNvPr>
            <p:cNvSpPr/>
            <p:nvPr/>
          </p:nvSpPr>
          <p:spPr>
            <a:xfrm>
              <a:off x="9999557" y="1589548"/>
              <a:ext cx="897980" cy="863929"/>
            </a:xfrm>
            <a:prstGeom prst="arc">
              <a:avLst>
                <a:gd name="adj1" fmla="val 16200000"/>
                <a:gd name="adj2" fmla="val 21025267"/>
              </a:avLst>
            </a:prstGeom>
            <a:ln w="28575">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9DB33AF-E5AF-284C-B70A-CDBE2E5BC2C9}"/>
              </a:ext>
            </a:extLst>
          </p:cNvPr>
          <p:cNvGrpSpPr/>
          <p:nvPr/>
        </p:nvGrpSpPr>
        <p:grpSpPr>
          <a:xfrm rot="4205335">
            <a:off x="5683020" y="3526210"/>
            <a:ext cx="619099" cy="677144"/>
            <a:chOff x="9782201" y="1399306"/>
            <a:chExt cx="1318112" cy="1335202"/>
          </a:xfrm>
        </p:grpSpPr>
        <p:sp>
          <p:nvSpPr>
            <p:cNvPr id="39" name="Arc 38">
              <a:extLst>
                <a:ext uri="{FF2B5EF4-FFF2-40B4-BE49-F238E27FC236}">
                  <a16:creationId xmlns:a16="http://schemas.microsoft.com/office/drawing/2014/main" id="{191A70D6-4482-7646-9473-D0332B9B63CA}"/>
                </a:ext>
              </a:extLst>
            </p:cNvPr>
            <p:cNvSpPr/>
            <p:nvPr/>
          </p:nvSpPr>
          <p:spPr>
            <a:xfrm>
              <a:off x="9982200" y="1789725"/>
              <a:ext cx="788593" cy="788593"/>
            </a:xfrm>
            <a:prstGeom prst="arc">
              <a:avLst>
                <a:gd name="adj1" fmla="val 16200000"/>
                <a:gd name="adj2" fmla="val 20476338"/>
              </a:avLst>
            </a:prstGeom>
            <a:ln w="28575">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FB73D25B-C817-1540-82C9-341263E342F0}"/>
                </a:ext>
              </a:extLst>
            </p:cNvPr>
            <p:cNvSpPr/>
            <p:nvPr/>
          </p:nvSpPr>
          <p:spPr>
            <a:xfrm>
              <a:off x="9782201" y="1399306"/>
              <a:ext cx="1318112" cy="1335202"/>
            </a:xfrm>
            <a:prstGeom prst="arc">
              <a:avLst>
                <a:gd name="adj1" fmla="val 16200000"/>
                <a:gd name="adj2" fmla="val 20798834"/>
              </a:avLst>
            </a:prstGeom>
            <a:ln w="28575">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1A73471C-29F9-7448-9CBC-1F3599DC132F}"/>
                </a:ext>
              </a:extLst>
            </p:cNvPr>
            <p:cNvSpPr/>
            <p:nvPr/>
          </p:nvSpPr>
          <p:spPr>
            <a:xfrm>
              <a:off x="9999557" y="1589548"/>
              <a:ext cx="897980" cy="863929"/>
            </a:xfrm>
            <a:prstGeom prst="arc">
              <a:avLst>
                <a:gd name="adj1" fmla="val 16200000"/>
                <a:gd name="adj2" fmla="val 21025267"/>
              </a:avLst>
            </a:prstGeom>
            <a:ln w="28575">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43" name="TextBox 42">
            <a:extLst>
              <a:ext uri="{FF2B5EF4-FFF2-40B4-BE49-F238E27FC236}">
                <a16:creationId xmlns:a16="http://schemas.microsoft.com/office/drawing/2014/main" id="{B081EFA7-69D6-BA40-89DA-968F39755A57}"/>
              </a:ext>
            </a:extLst>
          </p:cNvPr>
          <p:cNvSpPr txBox="1"/>
          <p:nvPr/>
        </p:nvSpPr>
        <p:spPr>
          <a:xfrm>
            <a:off x="7867781" y="1287495"/>
            <a:ext cx="4324219" cy="3539430"/>
          </a:xfrm>
          <a:prstGeom prst="rect">
            <a:avLst/>
          </a:prstGeom>
          <a:noFill/>
        </p:spPr>
        <p:txBody>
          <a:bodyPr wrap="square" rtlCol="0">
            <a:spAutoFit/>
          </a:bodyPr>
          <a:lstStyle/>
          <a:p>
            <a:r>
              <a:rPr lang="en-US" sz="2800" dirty="0" err="1"/>
              <a:t>UltraSE</a:t>
            </a:r>
            <a:r>
              <a:rPr lang="en-US" sz="2800" dirty="0"/>
              <a:t>:</a:t>
            </a:r>
          </a:p>
          <a:p>
            <a:pPr marL="571500" indent="-571500">
              <a:buAutoNum type="romanLcParenR"/>
            </a:pPr>
            <a:r>
              <a:rPr lang="en-US" sz="2800" dirty="0"/>
              <a:t>Loudspeaker transmits 18~22kHz ultrasound.</a:t>
            </a:r>
          </a:p>
          <a:p>
            <a:pPr marL="571500" indent="-571500">
              <a:buAutoNum type="romanLcParenR"/>
            </a:pPr>
            <a:r>
              <a:rPr lang="en-US" sz="2800" dirty="0"/>
              <a:t>Microphone receives both speech and  ultrasound modulated by lip motion</a:t>
            </a:r>
          </a:p>
          <a:p>
            <a:endParaRPr lang="en-US" sz="2800" dirty="0"/>
          </a:p>
        </p:txBody>
      </p:sp>
      <p:sp>
        <p:nvSpPr>
          <p:cNvPr id="4" name="TextBox 3">
            <a:extLst>
              <a:ext uri="{FF2B5EF4-FFF2-40B4-BE49-F238E27FC236}">
                <a16:creationId xmlns:a16="http://schemas.microsoft.com/office/drawing/2014/main" id="{65F76355-2DE2-9541-A817-669937D37732}"/>
              </a:ext>
            </a:extLst>
          </p:cNvPr>
          <p:cNvSpPr txBox="1"/>
          <p:nvPr/>
        </p:nvSpPr>
        <p:spPr>
          <a:xfrm>
            <a:off x="7867780" y="4588329"/>
            <a:ext cx="4272601" cy="1815882"/>
          </a:xfrm>
          <a:prstGeom prst="rect">
            <a:avLst/>
          </a:prstGeom>
          <a:noFill/>
        </p:spPr>
        <p:txBody>
          <a:bodyPr wrap="square" rtlCol="0">
            <a:spAutoFit/>
          </a:bodyPr>
          <a:lstStyle/>
          <a:p>
            <a:pPr lvl="0"/>
            <a:r>
              <a:rPr lang="en-US" sz="2800" dirty="0">
                <a:solidFill>
                  <a:prstClr val="black"/>
                </a:solidFill>
              </a:rPr>
              <a:t>Advantages</a:t>
            </a:r>
          </a:p>
          <a:p>
            <a:pPr marL="571500" lvl="0" indent="-571500">
              <a:buFontTx/>
              <a:buAutoNum type="romanLcParenR"/>
            </a:pPr>
            <a:r>
              <a:rPr lang="en-US" sz="2800" dirty="0">
                <a:solidFill>
                  <a:prstClr val="black"/>
                </a:solidFill>
              </a:rPr>
              <a:t>Audio-only</a:t>
            </a:r>
          </a:p>
          <a:p>
            <a:pPr marL="571500" lvl="0" indent="-571500">
              <a:buFontTx/>
              <a:buAutoNum type="romanLcParenR"/>
            </a:pPr>
            <a:r>
              <a:rPr lang="en-US" sz="2800" dirty="0">
                <a:solidFill>
                  <a:prstClr val="black"/>
                </a:solidFill>
              </a:rPr>
              <a:t>Single-pair mic and loudspeaker </a:t>
            </a:r>
          </a:p>
        </p:txBody>
      </p:sp>
    </p:spTree>
    <p:extLst>
      <p:ext uri="{BB962C8B-B14F-4D97-AF65-F5344CB8AC3E}">
        <p14:creationId xmlns:p14="http://schemas.microsoft.com/office/powerpoint/2010/main" val="10584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 calcmode="lin" valueType="num">
                                      <p:cBhvr additive="base">
                                        <p:cTn id="3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49EE-05E5-2B41-BF1B-9ECF933290A7}"/>
              </a:ext>
            </a:extLst>
          </p:cNvPr>
          <p:cNvSpPr>
            <a:spLocks noGrp="1"/>
          </p:cNvSpPr>
          <p:nvPr>
            <p:ph type="title"/>
          </p:nvPr>
        </p:nvSpPr>
        <p:spPr/>
        <p:txBody>
          <a:bodyPr/>
          <a:lstStyle/>
          <a:p>
            <a:r>
              <a:rPr lang="en-US" b="1" dirty="0">
                <a:latin typeface="Calibri (Body)"/>
              </a:rPr>
              <a:t>Our solutions</a:t>
            </a:r>
          </a:p>
        </p:txBody>
      </p:sp>
      <p:pic>
        <p:nvPicPr>
          <p:cNvPr id="5" name="Content Placeholder 4">
            <a:extLst>
              <a:ext uri="{FF2B5EF4-FFF2-40B4-BE49-F238E27FC236}">
                <a16:creationId xmlns:a16="http://schemas.microsoft.com/office/drawing/2014/main" id="{D9968AA3-E0CB-504C-AB0F-EB9F731BD4F5}"/>
              </a:ext>
            </a:extLst>
          </p:cNvPr>
          <p:cNvPicPr>
            <a:picLocks noGrp="1" noChangeAspect="1"/>
          </p:cNvPicPr>
          <p:nvPr>
            <p:ph idx="1"/>
          </p:nvPr>
        </p:nvPicPr>
        <p:blipFill>
          <a:blip r:embed="rId3"/>
          <a:stretch>
            <a:fillRect/>
          </a:stretch>
        </p:blipFill>
        <p:spPr>
          <a:xfrm>
            <a:off x="991297" y="2955465"/>
            <a:ext cx="9711827" cy="2892885"/>
          </a:xfrm>
        </p:spPr>
      </p:pic>
      <p:pic>
        <p:nvPicPr>
          <p:cNvPr id="8" name="Picture 7">
            <a:extLst>
              <a:ext uri="{FF2B5EF4-FFF2-40B4-BE49-F238E27FC236}">
                <a16:creationId xmlns:a16="http://schemas.microsoft.com/office/drawing/2014/main" id="{366A2E76-3770-49E1-8F8E-3C005B65B816}"/>
              </a:ext>
            </a:extLst>
          </p:cNvPr>
          <p:cNvPicPr>
            <a:picLocks noChangeAspect="1"/>
          </p:cNvPicPr>
          <p:nvPr/>
        </p:nvPicPr>
        <p:blipFill>
          <a:blip r:embed="rId4"/>
          <a:stretch>
            <a:fillRect/>
          </a:stretch>
        </p:blipFill>
        <p:spPr>
          <a:xfrm>
            <a:off x="5396395" y="2335209"/>
            <a:ext cx="1742110" cy="620256"/>
          </a:xfrm>
          <a:prstGeom prst="rect">
            <a:avLst/>
          </a:prstGeom>
        </p:spPr>
      </p:pic>
      <p:sp>
        <p:nvSpPr>
          <p:cNvPr id="3" name="Slide Number Placeholder 2">
            <a:extLst>
              <a:ext uri="{FF2B5EF4-FFF2-40B4-BE49-F238E27FC236}">
                <a16:creationId xmlns:a16="http://schemas.microsoft.com/office/drawing/2014/main" id="{12A3C41F-9C8C-E647-8F16-799CA0D16444}"/>
              </a:ext>
            </a:extLst>
          </p:cNvPr>
          <p:cNvSpPr>
            <a:spLocks noGrp="1"/>
          </p:cNvSpPr>
          <p:nvPr>
            <p:ph type="sldNum" sz="quarter" idx="12"/>
          </p:nvPr>
        </p:nvSpPr>
        <p:spPr/>
        <p:txBody>
          <a:bodyPr/>
          <a:lstStyle/>
          <a:p>
            <a:fld id="{8C2007DB-4D60-504E-99B5-33AD8DD28A36}" type="slidenum">
              <a:rPr kumimoji="1" lang="zh-CN" altLang="en-US" smtClean="0"/>
              <a:t>8</a:t>
            </a:fld>
            <a:endParaRPr kumimoji="1" lang="zh-CN" altLang="en-US"/>
          </a:p>
        </p:txBody>
      </p:sp>
    </p:spTree>
    <p:extLst>
      <p:ext uri="{BB962C8B-B14F-4D97-AF65-F5344CB8AC3E}">
        <p14:creationId xmlns:p14="http://schemas.microsoft.com/office/powerpoint/2010/main" val="127339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C214-ACF6-4D35-9716-51680A6C6668}"/>
              </a:ext>
            </a:extLst>
          </p:cNvPr>
          <p:cNvSpPr>
            <a:spLocks noGrp="1"/>
          </p:cNvSpPr>
          <p:nvPr>
            <p:ph type="title"/>
          </p:nvPr>
        </p:nvSpPr>
        <p:spPr/>
        <p:txBody>
          <a:bodyPr/>
          <a:lstStyle/>
          <a:p>
            <a:r>
              <a:rPr lang="en-US" b="1" dirty="0">
                <a:latin typeface="Calibri (Body)"/>
              </a:rPr>
              <a:t>Sensing </a:t>
            </a:r>
            <a:r>
              <a:rPr lang="en-US" altLang="zh-CN" b="1" dirty="0">
                <a:latin typeface="Calibri (Body)"/>
              </a:rPr>
              <a:t>articulatory gestures</a:t>
            </a:r>
            <a:r>
              <a:rPr lang="en-US" b="1" dirty="0">
                <a:latin typeface="Calibri (Body)"/>
              </a:rPr>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EED28F-7EC0-4E48-82E1-2E1AE0F3FED7}"/>
                  </a:ext>
                </a:extLst>
              </p:cNvPr>
              <p:cNvSpPr>
                <a:spLocks noGrp="1"/>
              </p:cNvSpPr>
              <p:nvPr>
                <p:ph idx="1"/>
              </p:nvPr>
            </p:nvSpPr>
            <p:spPr>
              <a:xfrm>
                <a:off x="633101" y="1825625"/>
                <a:ext cx="7229030" cy="4351338"/>
              </a:xfrm>
            </p:spPr>
            <p:txBody>
              <a:bodyPr>
                <a:noAutofit/>
              </a:bodyPr>
              <a:lstStyle/>
              <a:p>
                <a:r>
                  <a:rPr lang="en-US" dirty="0"/>
                  <a:t>Challenges of sensing articulatory</a:t>
                </a:r>
              </a:p>
              <a:p>
                <a:pPr lvl="1"/>
                <a:r>
                  <a:rPr lang="en-US" dirty="0"/>
                  <a:t>Hard to discriminate articulatory gestures</a:t>
                </a:r>
              </a:p>
              <a:p>
                <a:pPr lvl="1"/>
                <a:r>
                  <a:rPr lang="en-US" dirty="0"/>
                  <a:t>Fast and subtle</a:t>
                </a:r>
              </a:p>
              <a:p>
                <a:pPr lvl="2"/>
                <a:r>
                  <a:rPr lang="en-US" b="1" dirty="0">
                    <a:solidFill>
                      <a:srgbClr val="FF0000"/>
                    </a:solidFill>
                  </a:rPr>
                  <a:t>Lip, jaw: 100 ∼ 700 </a:t>
                </a:r>
                <a:r>
                  <a:rPr lang="en-US" b="1" dirty="0" err="1">
                    <a:solidFill>
                      <a:srgbClr val="FF0000"/>
                    </a:solidFill>
                  </a:rPr>
                  <a:t>ms</a:t>
                </a:r>
                <a:r>
                  <a:rPr lang="en-US" b="1" dirty="0">
                    <a:solidFill>
                      <a:srgbClr val="FF0000"/>
                    </a:solidFill>
                  </a:rPr>
                  <a:t>, &lt; 5 cm, &lt; 80 cm/s</a:t>
                </a:r>
              </a:p>
              <a:p>
                <a:pPr lvl="2"/>
                <a:r>
                  <a:rPr lang="en-US" dirty="0"/>
                  <a:t>Vocal cord &lt; 100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b="0" dirty="0">
                  <a:ea typeface="Cambria Math" panose="02040503050406030204" pitchFamily="18" charset="0"/>
                </a:endParaRPr>
              </a:p>
              <a:p>
                <a:pPr lvl="2"/>
                <a:endParaRPr lang="en-US" dirty="0"/>
              </a:p>
              <a:p>
                <a:r>
                  <a:rPr lang="en-US" dirty="0"/>
                  <a:t>Ultrasound sensing pros</a:t>
                </a:r>
              </a:p>
              <a:p>
                <a:pPr lvl="1"/>
                <a:r>
                  <a:rPr lang="en-US" dirty="0"/>
                  <a:t>High Resolution: 2 cm wavelength</a:t>
                </a:r>
              </a:p>
              <a:p>
                <a:pPr lvl="1"/>
                <a:r>
                  <a:rPr lang="en-US" dirty="0"/>
                  <a:t>High Sampling rate: 48 kHz </a:t>
                </a:r>
              </a:p>
              <a:p>
                <a:pPr lvl="1"/>
                <a:r>
                  <a:rPr lang="en-US" dirty="0"/>
                  <a:t>Automatic “feature alignment”</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4CEED28F-7EC0-4E48-82E1-2E1AE0F3FED7}"/>
                  </a:ext>
                </a:extLst>
              </p:cNvPr>
              <p:cNvSpPr>
                <a:spLocks noGrp="1" noRot="1" noChangeAspect="1" noMove="1" noResize="1" noEditPoints="1" noAdjustHandles="1" noChangeArrowheads="1" noChangeShapeType="1" noTextEdit="1"/>
              </p:cNvSpPr>
              <p:nvPr>
                <p:ph idx="1"/>
              </p:nvPr>
            </p:nvSpPr>
            <p:spPr>
              <a:xfrm>
                <a:off x="633101" y="1825625"/>
                <a:ext cx="7229030" cy="4351338"/>
              </a:xfrm>
              <a:blipFill>
                <a:blip r:embed="rId3"/>
                <a:stretch>
                  <a:fillRect l="-1401"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1D3013E-D6C6-4C17-AB8A-105E89A550AE}"/>
              </a:ext>
            </a:extLst>
          </p:cNvPr>
          <p:cNvPicPr>
            <a:picLocks noChangeAspect="1"/>
          </p:cNvPicPr>
          <p:nvPr/>
        </p:nvPicPr>
        <p:blipFill>
          <a:blip r:embed="rId4"/>
          <a:stretch>
            <a:fillRect/>
          </a:stretch>
        </p:blipFill>
        <p:spPr>
          <a:xfrm>
            <a:off x="8050068" y="2090214"/>
            <a:ext cx="3303731" cy="3219608"/>
          </a:xfrm>
          <a:prstGeom prst="rect">
            <a:avLst/>
          </a:prstGeom>
        </p:spPr>
      </p:pic>
      <p:sp>
        <p:nvSpPr>
          <p:cNvPr id="6" name="TextBox 5">
            <a:extLst>
              <a:ext uri="{FF2B5EF4-FFF2-40B4-BE49-F238E27FC236}">
                <a16:creationId xmlns:a16="http://schemas.microsoft.com/office/drawing/2014/main" id="{3E565CB7-68C5-4AA1-B8E5-B537AF3DB858}"/>
              </a:ext>
            </a:extLst>
          </p:cNvPr>
          <p:cNvSpPr txBox="1"/>
          <p:nvPr/>
        </p:nvSpPr>
        <p:spPr>
          <a:xfrm>
            <a:off x="7500413" y="5342545"/>
            <a:ext cx="4688793" cy="523220"/>
          </a:xfrm>
          <a:prstGeom prst="rect">
            <a:avLst/>
          </a:prstGeom>
          <a:noFill/>
        </p:spPr>
        <p:txBody>
          <a:bodyPr wrap="square" rtlCol="0">
            <a:spAutoFit/>
          </a:bodyPr>
          <a:lstStyle/>
          <a:p>
            <a:r>
              <a:rPr lang="en-US" sz="1400" dirty="0"/>
              <a:t>Hearing Your Voice is Not Enough: An Articulatory Gesture Based Liveness Detection for Voice Authentication,</a:t>
            </a:r>
            <a:r>
              <a:rPr lang="zh-CN" altLang="en-US" sz="1400" dirty="0"/>
              <a:t> </a:t>
            </a:r>
            <a:r>
              <a:rPr lang="en-US" altLang="zh-CN" sz="1400" dirty="0"/>
              <a:t>CCS</a:t>
            </a:r>
            <a:r>
              <a:rPr lang="zh-CN" altLang="en-US" sz="1400" dirty="0"/>
              <a:t> </a:t>
            </a:r>
            <a:r>
              <a:rPr lang="en-US" altLang="zh-CN" sz="1400" dirty="0"/>
              <a:t>2017</a:t>
            </a:r>
            <a:endParaRPr lang="en-US" sz="1400" dirty="0"/>
          </a:p>
        </p:txBody>
      </p:sp>
      <p:sp>
        <p:nvSpPr>
          <p:cNvPr id="4" name="Slide Number Placeholder 3">
            <a:extLst>
              <a:ext uri="{FF2B5EF4-FFF2-40B4-BE49-F238E27FC236}">
                <a16:creationId xmlns:a16="http://schemas.microsoft.com/office/drawing/2014/main" id="{76F94CA4-820A-F045-93CE-10E6FF7E9C12}"/>
              </a:ext>
            </a:extLst>
          </p:cNvPr>
          <p:cNvSpPr>
            <a:spLocks noGrp="1"/>
          </p:cNvSpPr>
          <p:nvPr>
            <p:ph type="sldNum" sz="quarter" idx="12"/>
          </p:nvPr>
        </p:nvSpPr>
        <p:spPr/>
        <p:txBody>
          <a:bodyPr/>
          <a:lstStyle/>
          <a:p>
            <a:fld id="{8C2007DB-4D60-504E-99B5-33AD8DD28A36}" type="slidenum">
              <a:rPr kumimoji="1" lang="zh-CN" altLang="en-US" smtClean="0"/>
              <a:t>9</a:t>
            </a:fld>
            <a:endParaRPr kumimoji="1" lang="zh-CN" altLang="en-US"/>
          </a:p>
        </p:txBody>
      </p:sp>
    </p:spTree>
    <p:extLst>
      <p:ext uri="{BB962C8B-B14F-4D97-AF65-F5344CB8AC3E}">
        <p14:creationId xmlns:p14="http://schemas.microsoft.com/office/powerpoint/2010/main" val="300988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15591</TotalTime>
  <Words>2698</Words>
  <Application>Microsoft Macintosh PowerPoint</Application>
  <PresentationFormat>Widescreen</PresentationFormat>
  <Paragraphs>253</Paragraphs>
  <Slides>24</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 (Body)</vt:lpstr>
      <vt:lpstr>Arial</vt:lpstr>
      <vt:lpstr>Calibri</vt:lpstr>
      <vt:lpstr>Calibri Light</vt:lpstr>
      <vt:lpstr>Cambria Math</vt:lpstr>
      <vt:lpstr>Comic Sans MS</vt:lpstr>
      <vt:lpstr>Office 主题</vt:lpstr>
      <vt:lpstr>UltraSE: Single-Channel Speech Enhancement Using Ultrasound</vt:lpstr>
      <vt:lpstr>Motivation</vt:lpstr>
      <vt:lpstr>Motivation</vt:lpstr>
      <vt:lpstr>Motivation</vt:lpstr>
      <vt:lpstr>Limitations of prior works</vt:lpstr>
      <vt:lpstr>Can we use audio-only methods to separate the desired speaker voice from other speakers and noises?</vt:lpstr>
      <vt:lpstr>Our solutions</vt:lpstr>
      <vt:lpstr>Our solutions</vt:lpstr>
      <vt:lpstr>Sensing articulatory gestures </vt:lpstr>
      <vt:lpstr>Sensing articulatory gestures </vt:lpstr>
      <vt:lpstr>Preprocessing and Interference Mitigation</vt:lpstr>
      <vt:lpstr>Network Design</vt:lpstr>
      <vt:lpstr>T-F domain multi-modal amplitude network</vt:lpstr>
      <vt:lpstr>Discriminator Network Design</vt:lpstr>
      <vt:lpstr>Discriminator Network Design</vt:lpstr>
      <vt:lpstr>cGAN-based cross-modal training</vt:lpstr>
      <vt:lpstr>Multi-domain Speech Enhancement</vt:lpstr>
      <vt:lpstr>Multi-domain Speech Enhancement</vt:lpstr>
      <vt:lpstr>UltraSpeech Dataset</vt:lpstr>
      <vt:lpstr>Evaluations</vt:lpstr>
      <vt:lpstr>Ablation Study</vt:lpstr>
      <vt:lpstr>Generalization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UltraSE</dc:title>
  <dc:creator>Ke Sun</dc:creator>
  <cp:lastModifiedBy>孙 珂</cp:lastModifiedBy>
  <cp:revision>847</cp:revision>
  <dcterms:created xsi:type="dcterms:W3CDTF">2020-10-27T07:31:11Z</dcterms:created>
  <dcterms:modified xsi:type="dcterms:W3CDTF">2022-03-31T14:49:11Z</dcterms:modified>
</cp:coreProperties>
</file>